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image/jpeg" Extension="jpg"/>
  <Default ContentType="video/mp4" Extension="mp4"/>
  <Default ContentType="image/x-emf" Extension="emf"/>
  <Default ContentType="image/tiff" Extension="tiff"/>
  <Default ContentType="application/vnd.openxmlformats-package.relationships+xml" Extension="rels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video/unknown" PartName="/ppt/media/media2.tiff"/>
  <Override ContentType="video/unknown" PartName="/ppt/media/media3.tiff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6" r:id="rId3"/>
    <p:sldId id="261" r:id="rId4"/>
    <p:sldId id="262" r:id="rId5"/>
    <p:sldId id="271" r:id="rId6"/>
    <p:sldId id="278" r:id="rId7"/>
    <p:sldId id="263" r:id="rId8"/>
    <p:sldId id="266" r:id="rId9"/>
    <p:sldId id="270" r:id="rId10"/>
    <p:sldId id="264" r:id="rId11"/>
    <p:sldId id="268" r:id="rId12"/>
    <p:sldId id="279" r:id="rId13"/>
    <p:sldId id="265" r:id="rId14"/>
    <p:sldId id="287" r:id="rId15"/>
    <p:sldId id="259" r:id="rId16"/>
    <p:sldId id="257" r:id="rId17"/>
    <p:sldId id="260" r:id="rId18"/>
    <p:sldId id="269" r:id="rId19"/>
    <p:sldId id="274" r:id="rId20"/>
    <p:sldId id="275" r:id="rId21"/>
    <p:sldId id="277" r:id="rId22"/>
    <p:sldId id="276" r:id="rId23"/>
    <p:sldId id="272" r:id="rId24"/>
    <p:sldId id="280" r:id="rId25"/>
    <p:sldId id="282" r:id="rId26"/>
    <p:sldId id="281" r:id="rId27"/>
    <p:sldId id="283" r:id="rId28"/>
    <p:sldId id="284" r:id="rId29"/>
    <p:sldId id="285" r:id="rId30"/>
    <p:sldId id="273" r:id="rId31"/>
  </p:sldIdLst>
  <p:sldSz cx="9906000" cy="6858000" type="A4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2"/>
    <p:restoredTop sz="97794" autoAdjust="0"/>
  </p:normalViewPr>
  <p:slideViewPr>
    <p:cSldViewPr snapToGrid="0" snapToObjects="1">
      <p:cViewPr>
        <p:scale>
          <a:sx n="55" d="100"/>
          <a:sy n="55" d="100"/>
        </p:scale>
        <p:origin x="3056" y="15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A4FDA-ADCD-AC48-BA44-C010881A6573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8B66EA67-0CFE-AA4E-968C-174555108CCD}">
      <dgm:prSet phldrT="[Text]" custT="1"/>
      <dgm:spPr/>
      <dgm:t>
        <a:bodyPr/>
        <a:lstStyle/>
        <a:p>
          <a:r>
            <a:rPr lang="de-DE" sz="1600" dirty="0" smtClean="0"/>
            <a:t>Unterricht</a:t>
          </a:r>
        </a:p>
        <a:p>
          <a:r>
            <a:rPr lang="de-DE" sz="1600" dirty="0" smtClean="0"/>
            <a:t> (Sek. II)</a:t>
          </a:r>
        </a:p>
        <a:p>
          <a:r>
            <a:rPr lang="de-DE" sz="1600" dirty="0" smtClean="0"/>
            <a:t> + Geschichts-projekte</a:t>
          </a:r>
        </a:p>
      </dgm:t>
    </dgm:pt>
    <dgm:pt modelId="{CE98B3D8-ED1F-DA4C-8B46-DED3096BB1A7}" type="parTrans" cxnId="{9F5424BC-1F89-3841-8AB3-237D6BCEB1F1}">
      <dgm:prSet/>
      <dgm:spPr/>
      <dgm:t>
        <a:bodyPr/>
        <a:lstStyle/>
        <a:p>
          <a:endParaRPr lang="de-DE"/>
        </a:p>
      </dgm:t>
    </dgm:pt>
    <dgm:pt modelId="{8AA837C0-6C47-F54A-BADC-34CB25420248}" type="sibTrans" cxnId="{9F5424BC-1F89-3841-8AB3-237D6BCEB1F1}">
      <dgm:prSet/>
      <dgm:spPr/>
      <dgm:t>
        <a:bodyPr/>
        <a:lstStyle/>
        <a:p>
          <a:endParaRPr lang="de-DE"/>
        </a:p>
      </dgm:t>
    </dgm:pt>
    <dgm:pt modelId="{569C5A6D-8F33-B548-8498-2FBC029A2940}">
      <dgm:prSet phldrT="[Text]" custT="1"/>
      <dgm:spPr/>
      <dgm:t>
        <a:bodyPr/>
        <a:lstStyle/>
        <a:p>
          <a:r>
            <a:rPr lang="de-DE" sz="1400" dirty="0" smtClean="0"/>
            <a:t>AG </a:t>
          </a:r>
          <a:r>
            <a:rPr lang="de-DE" sz="1400" dirty="0" err="1" smtClean="0"/>
            <a:t>LiteraTeens</a:t>
          </a:r>
          <a:endParaRPr lang="de-DE" sz="1400" dirty="0" smtClean="0"/>
        </a:p>
        <a:p>
          <a:r>
            <a:rPr lang="de-DE" sz="1400" dirty="0" smtClean="0"/>
            <a:t>(8.-12. Jg.)</a:t>
          </a:r>
          <a:endParaRPr lang="de-DE" sz="1400" dirty="0"/>
        </a:p>
      </dgm:t>
    </dgm:pt>
    <dgm:pt modelId="{0AA9ED00-F8E9-C043-9480-3D210BDADBA5}" type="parTrans" cxnId="{D8C21EF6-B0AE-854E-B813-DF2150199946}">
      <dgm:prSet/>
      <dgm:spPr/>
      <dgm:t>
        <a:bodyPr/>
        <a:lstStyle/>
        <a:p>
          <a:endParaRPr lang="de-DE"/>
        </a:p>
      </dgm:t>
    </dgm:pt>
    <dgm:pt modelId="{3C984E46-D8B7-754E-9527-309FEE98D2E1}" type="sibTrans" cxnId="{D8C21EF6-B0AE-854E-B813-DF2150199946}">
      <dgm:prSet/>
      <dgm:spPr/>
      <dgm:t>
        <a:bodyPr/>
        <a:lstStyle/>
        <a:p>
          <a:endParaRPr lang="de-DE"/>
        </a:p>
      </dgm:t>
    </dgm:pt>
    <dgm:pt modelId="{F2002576-44A4-884A-839F-490C17881888}">
      <dgm:prSet phldrT="[Text]" custT="1"/>
      <dgm:spPr/>
      <dgm:t>
        <a:bodyPr/>
        <a:lstStyle/>
        <a:p>
          <a:r>
            <a:rPr lang="de-DE" sz="1200" dirty="0" smtClean="0"/>
            <a:t>Deutsch-unterricht (5.-9. Klasse)</a:t>
          </a:r>
          <a:endParaRPr lang="de-DE" sz="1200" dirty="0"/>
        </a:p>
      </dgm:t>
    </dgm:pt>
    <dgm:pt modelId="{1B9A95FD-2CFF-964F-9DB5-538AC3B5C67F}" type="parTrans" cxnId="{EF5F85F8-988E-1047-9115-C28D118E325C}">
      <dgm:prSet/>
      <dgm:spPr/>
      <dgm:t>
        <a:bodyPr/>
        <a:lstStyle/>
        <a:p>
          <a:endParaRPr lang="de-DE"/>
        </a:p>
      </dgm:t>
    </dgm:pt>
    <dgm:pt modelId="{87E2C1B6-92B9-4840-AEEC-588EDD066B35}" type="sibTrans" cxnId="{EF5F85F8-988E-1047-9115-C28D118E325C}">
      <dgm:prSet/>
      <dgm:spPr/>
      <dgm:t>
        <a:bodyPr/>
        <a:lstStyle/>
        <a:p>
          <a:endParaRPr lang="de-DE"/>
        </a:p>
      </dgm:t>
    </dgm:pt>
    <dgm:pt modelId="{714A6134-F46B-604D-A12F-7243EFFB6C23}" type="pres">
      <dgm:prSet presAssocID="{CD3A4FDA-ADCD-AC48-BA44-C010881A657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A9A93F-9DB3-E240-899A-96A2FA9BDE87}" type="pres">
      <dgm:prSet presAssocID="{8B66EA67-0CFE-AA4E-968C-174555108CC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12431B-1E2D-774B-BC22-C78ADE7A8E6A}" type="pres">
      <dgm:prSet presAssocID="{8B66EA67-0CFE-AA4E-968C-174555108CCD}" presName="gear1srcNode" presStyleLbl="node1" presStyleIdx="0" presStyleCnt="3"/>
      <dgm:spPr/>
      <dgm:t>
        <a:bodyPr/>
        <a:lstStyle/>
        <a:p>
          <a:endParaRPr lang="de-DE"/>
        </a:p>
      </dgm:t>
    </dgm:pt>
    <dgm:pt modelId="{B42EE5F9-7CE8-A746-A180-C7F90790F519}" type="pres">
      <dgm:prSet presAssocID="{8B66EA67-0CFE-AA4E-968C-174555108CCD}" presName="gear1dstNode" presStyleLbl="node1" presStyleIdx="0" presStyleCnt="3"/>
      <dgm:spPr/>
      <dgm:t>
        <a:bodyPr/>
        <a:lstStyle/>
        <a:p>
          <a:endParaRPr lang="de-DE"/>
        </a:p>
      </dgm:t>
    </dgm:pt>
    <dgm:pt modelId="{957ADB2A-9918-C446-9F74-EC5B265E9A0F}" type="pres">
      <dgm:prSet presAssocID="{569C5A6D-8F33-B548-8498-2FBC029A2940}" presName="gear2" presStyleLbl="node1" presStyleIdx="1" presStyleCnt="3" custScaleX="109772" custScaleY="11122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FF2C70-0A99-E048-8609-F72496402924}" type="pres">
      <dgm:prSet presAssocID="{569C5A6D-8F33-B548-8498-2FBC029A2940}" presName="gear2srcNode" presStyleLbl="node1" presStyleIdx="1" presStyleCnt="3"/>
      <dgm:spPr/>
      <dgm:t>
        <a:bodyPr/>
        <a:lstStyle/>
        <a:p>
          <a:endParaRPr lang="de-DE"/>
        </a:p>
      </dgm:t>
    </dgm:pt>
    <dgm:pt modelId="{1CFF016D-030F-C348-BAE8-06B6F9919B68}" type="pres">
      <dgm:prSet presAssocID="{569C5A6D-8F33-B548-8498-2FBC029A2940}" presName="gear2dstNode" presStyleLbl="node1" presStyleIdx="1" presStyleCnt="3"/>
      <dgm:spPr/>
      <dgm:t>
        <a:bodyPr/>
        <a:lstStyle/>
        <a:p>
          <a:endParaRPr lang="de-DE"/>
        </a:p>
      </dgm:t>
    </dgm:pt>
    <dgm:pt modelId="{9E373968-E021-3947-85D3-151B36696DFA}" type="pres">
      <dgm:prSet presAssocID="{F2002576-44A4-884A-839F-490C17881888}" presName="gear3" presStyleLbl="node1" presStyleIdx="2" presStyleCnt="3"/>
      <dgm:spPr/>
      <dgm:t>
        <a:bodyPr/>
        <a:lstStyle/>
        <a:p>
          <a:endParaRPr lang="de-DE"/>
        </a:p>
      </dgm:t>
    </dgm:pt>
    <dgm:pt modelId="{3520EB2D-3770-7A48-B5C2-9B6260B0D9FF}" type="pres">
      <dgm:prSet presAssocID="{F2002576-44A4-884A-839F-490C1788188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41C566-8345-AE4C-A7F3-F199C0C0E763}" type="pres">
      <dgm:prSet presAssocID="{F2002576-44A4-884A-839F-490C17881888}" presName="gear3srcNode" presStyleLbl="node1" presStyleIdx="2" presStyleCnt="3"/>
      <dgm:spPr/>
      <dgm:t>
        <a:bodyPr/>
        <a:lstStyle/>
        <a:p>
          <a:endParaRPr lang="de-DE"/>
        </a:p>
      </dgm:t>
    </dgm:pt>
    <dgm:pt modelId="{B9AB40DC-553C-004F-9156-589FF2769BF4}" type="pres">
      <dgm:prSet presAssocID="{F2002576-44A4-884A-839F-490C17881888}" presName="gear3dstNode" presStyleLbl="node1" presStyleIdx="2" presStyleCnt="3"/>
      <dgm:spPr/>
      <dgm:t>
        <a:bodyPr/>
        <a:lstStyle/>
        <a:p>
          <a:endParaRPr lang="de-DE"/>
        </a:p>
      </dgm:t>
    </dgm:pt>
    <dgm:pt modelId="{B7ABA747-49E8-E34D-9537-BB6CA4847043}" type="pres">
      <dgm:prSet presAssocID="{8AA837C0-6C47-F54A-BADC-34CB25420248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FF567AF6-81F7-5448-8EC5-C8FA2A8200B8}" type="pres">
      <dgm:prSet presAssocID="{3C984E46-D8B7-754E-9527-309FEE98D2E1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DF13110A-6D50-D741-B4B8-A342E03DFD73}" type="pres">
      <dgm:prSet presAssocID="{87E2C1B6-92B9-4840-AEEC-588EDD066B35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483B12CC-E241-054D-B06B-212867D082BA}" type="presOf" srcId="{8B66EA67-0CFE-AA4E-968C-174555108CCD}" destId="{1DA9A93F-9DB3-E240-899A-96A2FA9BDE87}" srcOrd="0" destOrd="0" presId="urn:microsoft.com/office/officeart/2005/8/layout/gear1"/>
    <dgm:cxn modelId="{8A271686-83D3-1146-BA11-4FA869083343}" type="presOf" srcId="{F2002576-44A4-884A-839F-490C17881888}" destId="{3520EB2D-3770-7A48-B5C2-9B6260B0D9FF}" srcOrd="1" destOrd="0" presId="urn:microsoft.com/office/officeart/2005/8/layout/gear1"/>
    <dgm:cxn modelId="{4630809A-BFDF-7942-BECC-C54630339196}" type="presOf" srcId="{CD3A4FDA-ADCD-AC48-BA44-C010881A6573}" destId="{714A6134-F46B-604D-A12F-7243EFFB6C23}" srcOrd="0" destOrd="0" presId="urn:microsoft.com/office/officeart/2005/8/layout/gear1"/>
    <dgm:cxn modelId="{BB1D6A5D-E7B7-634E-995E-A75F0581D817}" type="presOf" srcId="{8AA837C0-6C47-F54A-BADC-34CB25420248}" destId="{B7ABA747-49E8-E34D-9537-BB6CA4847043}" srcOrd="0" destOrd="0" presId="urn:microsoft.com/office/officeart/2005/8/layout/gear1"/>
    <dgm:cxn modelId="{D8C21EF6-B0AE-854E-B813-DF2150199946}" srcId="{CD3A4FDA-ADCD-AC48-BA44-C010881A6573}" destId="{569C5A6D-8F33-B548-8498-2FBC029A2940}" srcOrd="1" destOrd="0" parTransId="{0AA9ED00-F8E9-C043-9480-3D210BDADBA5}" sibTransId="{3C984E46-D8B7-754E-9527-309FEE98D2E1}"/>
    <dgm:cxn modelId="{1F3A7687-B46A-894C-99E3-60172E6896FF}" type="presOf" srcId="{569C5A6D-8F33-B548-8498-2FBC029A2940}" destId="{A5FF2C70-0A99-E048-8609-F72496402924}" srcOrd="1" destOrd="0" presId="urn:microsoft.com/office/officeart/2005/8/layout/gear1"/>
    <dgm:cxn modelId="{AF6D666F-365A-4B49-A42F-671A2CB4C8E7}" type="presOf" srcId="{F2002576-44A4-884A-839F-490C17881888}" destId="{1A41C566-8345-AE4C-A7F3-F199C0C0E763}" srcOrd="2" destOrd="0" presId="urn:microsoft.com/office/officeart/2005/8/layout/gear1"/>
    <dgm:cxn modelId="{B7204199-681B-EC45-B3BD-AC010E9F3D0F}" type="presOf" srcId="{8B66EA67-0CFE-AA4E-968C-174555108CCD}" destId="{C312431B-1E2D-774B-BC22-C78ADE7A8E6A}" srcOrd="1" destOrd="0" presId="urn:microsoft.com/office/officeart/2005/8/layout/gear1"/>
    <dgm:cxn modelId="{D0322B6D-98E3-024F-B31D-8F7B0B69AC4F}" type="presOf" srcId="{8B66EA67-0CFE-AA4E-968C-174555108CCD}" destId="{B42EE5F9-7CE8-A746-A180-C7F90790F519}" srcOrd="2" destOrd="0" presId="urn:microsoft.com/office/officeart/2005/8/layout/gear1"/>
    <dgm:cxn modelId="{753A9B08-D3C0-AB4E-8B27-483FE9F158B7}" type="presOf" srcId="{F2002576-44A4-884A-839F-490C17881888}" destId="{9E373968-E021-3947-85D3-151B36696DFA}" srcOrd="0" destOrd="0" presId="urn:microsoft.com/office/officeart/2005/8/layout/gear1"/>
    <dgm:cxn modelId="{260B6364-36A5-664D-9982-DB4502328174}" type="presOf" srcId="{569C5A6D-8F33-B548-8498-2FBC029A2940}" destId="{957ADB2A-9918-C446-9F74-EC5B265E9A0F}" srcOrd="0" destOrd="0" presId="urn:microsoft.com/office/officeart/2005/8/layout/gear1"/>
    <dgm:cxn modelId="{564F1087-BE72-6047-BE96-4CA1BD3B9DBA}" type="presOf" srcId="{87E2C1B6-92B9-4840-AEEC-588EDD066B35}" destId="{DF13110A-6D50-D741-B4B8-A342E03DFD73}" srcOrd="0" destOrd="0" presId="urn:microsoft.com/office/officeart/2005/8/layout/gear1"/>
    <dgm:cxn modelId="{5C769B89-8620-DE45-AB58-3DB9A72902E0}" type="presOf" srcId="{569C5A6D-8F33-B548-8498-2FBC029A2940}" destId="{1CFF016D-030F-C348-BAE8-06B6F9919B68}" srcOrd="2" destOrd="0" presId="urn:microsoft.com/office/officeart/2005/8/layout/gear1"/>
    <dgm:cxn modelId="{9F5424BC-1F89-3841-8AB3-237D6BCEB1F1}" srcId="{CD3A4FDA-ADCD-AC48-BA44-C010881A6573}" destId="{8B66EA67-0CFE-AA4E-968C-174555108CCD}" srcOrd="0" destOrd="0" parTransId="{CE98B3D8-ED1F-DA4C-8B46-DED3096BB1A7}" sibTransId="{8AA837C0-6C47-F54A-BADC-34CB25420248}"/>
    <dgm:cxn modelId="{3E3D1B84-373D-F549-B647-A9037D143162}" type="presOf" srcId="{3C984E46-D8B7-754E-9527-309FEE98D2E1}" destId="{FF567AF6-81F7-5448-8EC5-C8FA2A8200B8}" srcOrd="0" destOrd="0" presId="urn:microsoft.com/office/officeart/2005/8/layout/gear1"/>
    <dgm:cxn modelId="{EF5F85F8-988E-1047-9115-C28D118E325C}" srcId="{CD3A4FDA-ADCD-AC48-BA44-C010881A6573}" destId="{F2002576-44A4-884A-839F-490C17881888}" srcOrd="2" destOrd="0" parTransId="{1B9A95FD-2CFF-964F-9DB5-538AC3B5C67F}" sibTransId="{87E2C1B6-92B9-4840-AEEC-588EDD066B35}"/>
    <dgm:cxn modelId="{D1692F62-6189-FE46-B5C1-129DDE911B9C}" type="presOf" srcId="{F2002576-44A4-884A-839F-490C17881888}" destId="{B9AB40DC-553C-004F-9156-589FF2769BF4}" srcOrd="3" destOrd="0" presId="urn:microsoft.com/office/officeart/2005/8/layout/gear1"/>
    <dgm:cxn modelId="{54585380-FB53-BB41-BDC9-62FEE6150F12}" type="presParOf" srcId="{714A6134-F46B-604D-A12F-7243EFFB6C23}" destId="{1DA9A93F-9DB3-E240-899A-96A2FA9BDE87}" srcOrd="0" destOrd="0" presId="urn:microsoft.com/office/officeart/2005/8/layout/gear1"/>
    <dgm:cxn modelId="{92667910-5FD4-0F4C-890A-582A6B958D9A}" type="presParOf" srcId="{714A6134-F46B-604D-A12F-7243EFFB6C23}" destId="{C312431B-1E2D-774B-BC22-C78ADE7A8E6A}" srcOrd="1" destOrd="0" presId="urn:microsoft.com/office/officeart/2005/8/layout/gear1"/>
    <dgm:cxn modelId="{D64231D3-0AA8-EE40-B97D-1C3D5BB1C15C}" type="presParOf" srcId="{714A6134-F46B-604D-A12F-7243EFFB6C23}" destId="{B42EE5F9-7CE8-A746-A180-C7F90790F519}" srcOrd="2" destOrd="0" presId="urn:microsoft.com/office/officeart/2005/8/layout/gear1"/>
    <dgm:cxn modelId="{25788229-0A0C-804A-9239-B92993917B0E}" type="presParOf" srcId="{714A6134-F46B-604D-A12F-7243EFFB6C23}" destId="{957ADB2A-9918-C446-9F74-EC5B265E9A0F}" srcOrd="3" destOrd="0" presId="urn:microsoft.com/office/officeart/2005/8/layout/gear1"/>
    <dgm:cxn modelId="{AD066EE7-CF12-0249-8CCF-29E8FAF7550A}" type="presParOf" srcId="{714A6134-F46B-604D-A12F-7243EFFB6C23}" destId="{A5FF2C70-0A99-E048-8609-F72496402924}" srcOrd="4" destOrd="0" presId="urn:microsoft.com/office/officeart/2005/8/layout/gear1"/>
    <dgm:cxn modelId="{032CC22A-FDB2-7C4D-8C8E-219F31F427AF}" type="presParOf" srcId="{714A6134-F46B-604D-A12F-7243EFFB6C23}" destId="{1CFF016D-030F-C348-BAE8-06B6F9919B68}" srcOrd="5" destOrd="0" presId="urn:microsoft.com/office/officeart/2005/8/layout/gear1"/>
    <dgm:cxn modelId="{566CD799-8857-B54B-B11D-1CCE5D94E21F}" type="presParOf" srcId="{714A6134-F46B-604D-A12F-7243EFFB6C23}" destId="{9E373968-E021-3947-85D3-151B36696DFA}" srcOrd="6" destOrd="0" presId="urn:microsoft.com/office/officeart/2005/8/layout/gear1"/>
    <dgm:cxn modelId="{FFD2AD6F-110A-254A-ADEB-8BCAEC57C08A}" type="presParOf" srcId="{714A6134-F46B-604D-A12F-7243EFFB6C23}" destId="{3520EB2D-3770-7A48-B5C2-9B6260B0D9FF}" srcOrd="7" destOrd="0" presId="urn:microsoft.com/office/officeart/2005/8/layout/gear1"/>
    <dgm:cxn modelId="{A965CA13-BD2F-E24C-9A4A-76C3F3160C83}" type="presParOf" srcId="{714A6134-F46B-604D-A12F-7243EFFB6C23}" destId="{1A41C566-8345-AE4C-A7F3-F199C0C0E763}" srcOrd="8" destOrd="0" presId="urn:microsoft.com/office/officeart/2005/8/layout/gear1"/>
    <dgm:cxn modelId="{688003A1-A1F8-D64D-9955-C155E3C2792E}" type="presParOf" srcId="{714A6134-F46B-604D-A12F-7243EFFB6C23}" destId="{B9AB40DC-553C-004F-9156-589FF2769BF4}" srcOrd="9" destOrd="0" presId="urn:microsoft.com/office/officeart/2005/8/layout/gear1"/>
    <dgm:cxn modelId="{A708FEDE-E9A3-ED48-A316-26920213DE4F}" type="presParOf" srcId="{714A6134-F46B-604D-A12F-7243EFFB6C23}" destId="{B7ABA747-49E8-E34D-9537-BB6CA4847043}" srcOrd="10" destOrd="0" presId="urn:microsoft.com/office/officeart/2005/8/layout/gear1"/>
    <dgm:cxn modelId="{144CC085-89E1-4C4D-ADA2-A99B807AC443}" type="presParOf" srcId="{714A6134-F46B-604D-A12F-7243EFFB6C23}" destId="{FF567AF6-81F7-5448-8EC5-C8FA2A8200B8}" srcOrd="11" destOrd="0" presId="urn:microsoft.com/office/officeart/2005/8/layout/gear1"/>
    <dgm:cxn modelId="{A86ACD00-3616-C542-A301-B26B25592E1B}" type="presParOf" srcId="{714A6134-F46B-604D-A12F-7243EFFB6C23}" destId="{DF13110A-6D50-D741-B4B8-A342E03DFD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3A4FDA-ADCD-AC48-BA44-C010881A6573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8B66EA67-0CFE-AA4E-968C-174555108CCD}">
      <dgm:prSet phldrT="[Text]" custT="1"/>
      <dgm:spPr/>
      <dgm:t>
        <a:bodyPr/>
        <a:lstStyle/>
        <a:p>
          <a:r>
            <a:rPr lang="de-DE" sz="1600" dirty="0" smtClean="0"/>
            <a:t>Unterricht</a:t>
          </a:r>
        </a:p>
        <a:p>
          <a:r>
            <a:rPr lang="de-DE" sz="1600" dirty="0" smtClean="0"/>
            <a:t> (Sek. II)</a:t>
          </a:r>
        </a:p>
        <a:p>
          <a:r>
            <a:rPr lang="de-DE" sz="1600" dirty="0" smtClean="0"/>
            <a:t> + Geschichts-projekte</a:t>
          </a:r>
        </a:p>
      </dgm:t>
    </dgm:pt>
    <dgm:pt modelId="{CE98B3D8-ED1F-DA4C-8B46-DED3096BB1A7}" type="parTrans" cxnId="{9F5424BC-1F89-3841-8AB3-237D6BCEB1F1}">
      <dgm:prSet/>
      <dgm:spPr/>
      <dgm:t>
        <a:bodyPr/>
        <a:lstStyle/>
        <a:p>
          <a:endParaRPr lang="de-DE"/>
        </a:p>
      </dgm:t>
    </dgm:pt>
    <dgm:pt modelId="{8AA837C0-6C47-F54A-BADC-34CB25420248}" type="sibTrans" cxnId="{9F5424BC-1F89-3841-8AB3-237D6BCEB1F1}">
      <dgm:prSet/>
      <dgm:spPr/>
      <dgm:t>
        <a:bodyPr/>
        <a:lstStyle/>
        <a:p>
          <a:endParaRPr lang="de-DE"/>
        </a:p>
      </dgm:t>
    </dgm:pt>
    <dgm:pt modelId="{569C5A6D-8F33-B548-8498-2FBC029A2940}">
      <dgm:prSet phldrT="[Text]" custT="1"/>
      <dgm:spPr/>
      <dgm:t>
        <a:bodyPr/>
        <a:lstStyle/>
        <a:p>
          <a:r>
            <a:rPr lang="de-DE" sz="1400" dirty="0" smtClean="0"/>
            <a:t>AG </a:t>
          </a:r>
          <a:r>
            <a:rPr lang="de-DE" sz="1400" dirty="0" err="1" smtClean="0"/>
            <a:t>LiteraTeens</a:t>
          </a:r>
          <a:endParaRPr lang="de-DE" sz="1400" dirty="0" smtClean="0"/>
        </a:p>
        <a:p>
          <a:r>
            <a:rPr lang="de-DE" sz="1400" dirty="0" smtClean="0"/>
            <a:t>(8.-12. Jg.)</a:t>
          </a:r>
          <a:endParaRPr lang="de-DE" sz="1400" dirty="0"/>
        </a:p>
      </dgm:t>
    </dgm:pt>
    <dgm:pt modelId="{0AA9ED00-F8E9-C043-9480-3D210BDADBA5}" type="parTrans" cxnId="{D8C21EF6-B0AE-854E-B813-DF2150199946}">
      <dgm:prSet/>
      <dgm:spPr/>
      <dgm:t>
        <a:bodyPr/>
        <a:lstStyle/>
        <a:p>
          <a:endParaRPr lang="de-DE"/>
        </a:p>
      </dgm:t>
    </dgm:pt>
    <dgm:pt modelId="{3C984E46-D8B7-754E-9527-309FEE98D2E1}" type="sibTrans" cxnId="{D8C21EF6-B0AE-854E-B813-DF2150199946}">
      <dgm:prSet/>
      <dgm:spPr/>
      <dgm:t>
        <a:bodyPr/>
        <a:lstStyle/>
        <a:p>
          <a:endParaRPr lang="de-DE"/>
        </a:p>
      </dgm:t>
    </dgm:pt>
    <dgm:pt modelId="{F2002576-44A4-884A-839F-490C17881888}">
      <dgm:prSet phldrT="[Text]" custT="1"/>
      <dgm:spPr/>
      <dgm:t>
        <a:bodyPr/>
        <a:lstStyle/>
        <a:p>
          <a:r>
            <a:rPr lang="de-DE" sz="1200" dirty="0" smtClean="0"/>
            <a:t>Deutsch-unterricht (5.-9. Klasse)</a:t>
          </a:r>
          <a:endParaRPr lang="de-DE" sz="1200" dirty="0"/>
        </a:p>
      </dgm:t>
    </dgm:pt>
    <dgm:pt modelId="{1B9A95FD-2CFF-964F-9DB5-538AC3B5C67F}" type="parTrans" cxnId="{EF5F85F8-988E-1047-9115-C28D118E325C}">
      <dgm:prSet/>
      <dgm:spPr/>
      <dgm:t>
        <a:bodyPr/>
        <a:lstStyle/>
        <a:p>
          <a:endParaRPr lang="de-DE"/>
        </a:p>
      </dgm:t>
    </dgm:pt>
    <dgm:pt modelId="{87E2C1B6-92B9-4840-AEEC-588EDD066B35}" type="sibTrans" cxnId="{EF5F85F8-988E-1047-9115-C28D118E325C}">
      <dgm:prSet/>
      <dgm:spPr/>
      <dgm:t>
        <a:bodyPr/>
        <a:lstStyle/>
        <a:p>
          <a:endParaRPr lang="de-DE"/>
        </a:p>
      </dgm:t>
    </dgm:pt>
    <dgm:pt modelId="{714A6134-F46B-604D-A12F-7243EFFB6C23}" type="pres">
      <dgm:prSet presAssocID="{CD3A4FDA-ADCD-AC48-BA44-C010881A657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A9A93F-9DB3-E240-899A-96A2FA9BDE87}" type="pres">
      <dgm:prSet presAssocID="{8B66EA67-0CFE-AA4E-968C-174555108CC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12431B-1E2D-774B-BC22-C78ADE7A8E6A}" type="pres">
      <dgm:prSet presAssocID="{8B66EA67-0CFE-AA4E-968C-174555108CCD}" presName="gear1srcNode" presStyleLbl="node1" presStyleIdx="0" presStyleCnt="3"/>
      <dgm:spPr/>
      <dgm:t>
        <a:bodyPr/>
        <a:lstStyle/>
        <a:p>
          <a:endParaRPr lang="de-DE"/>
        </a:p>
      </dgm:t>
    </dgm:pt>
    <dgm:pt modelId="{B42EE5F9-7CE8-A746-A180-C7F90790F519}" type="pres">
      <dgm:prSet presAssocID="{8B66EA67-0CFE-AA4E-968C-174555108CCD}" presName="gear1dstNode" presStyleLbl="node1" presStyleIdx="0" presStyleCnt="3"/>
      <dgm:spPr/>
      <dgm:t>
        <a:bodyPr/>
        <a:lstStyle/>
        <a:p>
          <a:endParaRPr lang="de-DE"/>
        </a:p>
      </dgm:t>
    </dgm:pt>
    <dgm:pt modelId="{957ADB2A-9918-C446-9F74-EC5B265E9A0F}" type="pres">
      <dgm:prSet presAssocID="{569C5A6D-8F33-B548-8498-2FBC029A2940}" presName="gear2" presStyleLbl="node1" presStyleIdx="1" presStyleCnt="3" custScaleX="109772" custScaleY="11122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FF2C70-0A99-E048-8609-F72496402924}" type="pres">
      <dgm:prSet presAssocID="{569C5A6D-8F33-B548-8498-2FBC029A2940}" presName="gear2srcNode" presStyleLbl="node1" presStyleIdx="1" presStyleCnt="3"/>
      <dgm:spPr/>
      <dgm:t>
        <a:bodyPr/>
        <a:lstStyle/>
        <a:p>
          <a:endParaRPr lang="de-DE"/>
        </a:p>
      </dgm:t>
    </dgm:pt>
    <dgm:pt modelId="{1CFF016D-030F-C348-BAE8-06B6F9919B68}" type="pres">
      <dgm:prSet presAssocID="{569C5A6D-8F33-B548-8498-2FBC029A2940}" presName="gear2dstNode" presStyleLbl="node1" presStyleIdx="1" presStyleCnt="3"/>
      <dgm:spPr/>
      <dgm:t>
        <a:bodyPr/>
        <a:lstStyle/>
        <a:p>
          <a:endParaRPr lang="de-DE"/>
        </a:p>
      </dgm:t>
    </dgm:pt>
    <dgm:pt modelId="{9E373968-E021-3947-85D3-151B36696DFA}" type="pres">
      <dgm:prSet presAssocID="{F2002576-44A4-884A-839F-490C17881888}" presName="gear3" presStyleLbl="node1" presStyleIdx="2" presStyleCnt="3"/>
      <dgm:spPr/>
      <dgm:t>
        <a:bodyPr/>
        <a:lstStyle/>
        <a:p>
          <a:endParaRPr lang="de-DE"/>
        </a:p>
      </dgm:t>
    </dgm:pt>
    <dgm:pt modelId="{3520EB2D-3770-7A48-B5C2-9B6260B0D9FF}" type="pres">
      <dgm:prSet presAssocID="{F2002576-44A4-884A-839F-490C1788188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41C566-8345-AE4C-A7F3-F199C0C0E763}" type="pres">
      <dgm:prSet presAssocID="{F2002576-44A4-884A-839F-490C17881888}" presName="gear3srcNode" presStyleLbl="node1" presStyleIdx="2" presStyleCnt="3"/>
      <dgm:spPr/>
      <dgm:t>
        <a:bodyPr/>
        <a:lstStyle/>
        <a:p>
          <a:endParaRPr lang="de-DE"/>
        </a:p>
      </dgm:t>
    </dgm:pt>
    <dgm:pt modelId="{B9AB40DC-553C-004F-9156-589FF2769BF4}" type="pres">
      <dgm:prSet presAssocID="{F2002576-44A4-884A-839F-490C17881888}" presName="gear3dstNode" presStyleLbl="node1" presStyleIdx="2" presStyleCnt="3"/>
      <dgm:spPr/>
      <dgm:t>
        <a:bodyPr/>
        <a:lstStyle/>
        <a:p>
          <a:endParaRPr lang="de-DE"/>
        </a:p>
      </dgm:t>
    </dgm:pt>
    <dgm:pt modelId="{B7ABA747-49E8-E34D-9537-BB6CA4847043}" type="pres">
      <dgm:prSet presAssocID="{8AA837C0-6C47-F54A-BADC-34CB25420248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FF567AF6-81F7-5448-8EC5-C8FA2A8200B8}" type="pres">
      <dgm:prSet presAssocID="{3C984E46-D8B7-754E-9527-309FEE98D2E1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DF13110A-6D50-D741-B4B8-A342E03DFD73}" type="pres">
      <dgm:prSet presAssocID="{87E2C1B6-92B9-4840-AEEC-588EDD066B35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32E275CF-55B4-FF45-AA92-6675317866F8}" type="presOf" srcId="{8B66EA67-0CFE-AA4E-968C-174555108CCD}" destId="{C312431B-1E2D-774B-BC22-C78ADE7A8E6A}" srcOrd="1" destOrd="0" presId="urn:microsoft.com/office/officeart/2005/8/layout/gear1"/>
    <dgm:cxn modelId="{D8C21EF6-B0AE-854E-B813-DF2150199946}" srcId="{CD3A4FDA-ADCD-AC48-BA44-C010881A6573}" destId="{569C5A6D-8F33-B548-8498-2FBC029A2940}" srcOrd="1" destOrd="0" parTransId="{0AA9ED00-F8E9-C043-9480-3D210BDADBA5}" sibTransId="{3C984E46-D8B7-754E-9527-309FEE98D2E1}"/>
    <dgm:cxn modelId="{DAF4D428-54D2-354B-96BC-BCF72A8979AA}" type="presOf" srcId="{F2002576-44A4-884A-839F-490C17881888}" destId="{B9AB40DC-553C-004F-9156-589FF2769BF4}" srcOrd="3" destOrd="0" presId="urn:microsoft.com/office/officeart/2005/8/layout/gear1"/>
    <dgm:cxn modelId="{B565B783-ABF2-9C4B-953B-55E610A97724}" type="presOf" srcId="{CD3A4FDA-ADCD-AC48-BA44-C010881A6573}" destId="{714A6134-F46B-604D-A12F-7243EFFB6C23}" srcOrd="0" destOrd="0" presId="urn:microsoft.com/office/officeart/2005/8/layout/gear1"/>
    <dgm:cxn modelId="{20C847AB-907F-984E-A2FD-80EA2EB5977F}" type="presOf" srcId="{8B66EA67-0CFE-AA4E-968C-174555108CCD}" destId="{1DA9A93F-9DB3-E240-899A-96A2FA9BDE87}" srcOrd="0" destOrd="0" presId="urn:microsoft.com/office/officeart/2005/8/layout/gear1"/>
    <dgm:cxn modelId="{9425A158-36BB-C043-B886-51AE0D557D12}" type="presOf" srcId="{569C5A6D-8F33-B548-8498-2FBC029A2940}" destId="{1CFF016D-030F-C348-BAE8-06B6F9919B68}" srcOrd="2" destOrd="0" presId="urn:microsoft.com/office/officeart/2005/8/layout/gear1"/>
    <dgm:cxn modelId="{89B3F956-414F-3D4D-82C2-CB6E32B42E40}" type="presOf" srcId="{87E2C1B6-92B9-4840-AEEC-588EDD066B35}" destId="{DF13110A-6D50-D741-B4B8-A342E03DFD73}" srcOrd="0" destOrd="0" presId="urn:microsoft.com/office/officeart/2005/8/layout/gear1"/>
    <dgm:cxn modelId="{15E310B4-28CB-F841-A197-D690DFF986AE}" type="presOf" srcId="{F2002576-44A4-884A-839F-490C17881888}" destId="{1A41C566-8345-AE4C-A7F3-F199C0C0E763}" srcOrd="2" destOrd="0" presId="urn:microsoft.com/office/officeart/2005/8/layout/gear1"/>
    <dgm:cxn modelId="{AB6395B4-6EAC-F044-A03D-A1FAAF931EC4}" type="presOf" srcId="{569C5A6D-8F33-B548-8498-2FBC029A2940}" destId="{A5FF2C70-0A99-E048-8609-F72496402924}" srcOrd="1" destOrd="0" presId="urn:microsoft.com/office/officeart/2005/8/layout/gear1"/>
    <dgm:cxn modelId="{ACC08831-0459-BE45-8109-97A3B1230A86}" type="presOf" srcId="{F2002576-44A4-884A-839F-490C17881888}" destId="{3520EB2D-3770-7A48-B5C2-9B6260B0D9FF}" srcOrd="1" destOrd="0" presId="urn:microsoft.com/office/officeart/2005/8/layout/gear1"/>
    <dgm:cxn modelId="{423EBBFD-6F4D-4344-BB1B-BDF5329765D0}" type="presOf" srcId="{569C5A6D-8F33-B548-8498-2FBC029A2940}" destId="{957ADB2A-9918-C446-9F74-EC5B265E9A0F}" srcOrd="0" destOrd="0" presId="urn:microsoft.com/office/officeart/2005/8/layout/gear1"/>
    <dgm:cxn modelId="{141E5E00-E08B-3F4C-AEC4-19A75724624B}" type="presOf" srcId="{3C984E46-D8B7-754E-9527-309FEE98D2E1}" destId="{FF567AF6-81F7-5448-8EC5-C8FA2A8200B8}" srcOrd="0" destOrd="0" presId="urn:microsoft.com/office/officeart/2005/8/layout/gear1"/>
    <dgm:cxn modelId="{89AA23D8-BD27-7746-A836-5AEDAC9C55EE}" type="presOf" srcId="{8AA837C0-6C47-F54A-BADC-34CB25420248}" destId="{B7ABA747-49E8-E34D-9537-BB6CA4847043}" srcOrd="0" destOrd="0" presId="urn:microsoft.com/office/officeart/2005/8/layout/gear1"/>
    <dgm:cxn modelId="{9F5424BC-1F89-3841-8AB3-237D6BCEB1F1}" srcId="{CD3A4FDA-ADCD-AC48-BA44-C010881A6573}" destId="{8B66EA67-0CFE-AA4E-968C-174555108CCD}" srcOrd="0" destOrd="0" parTransId="{CE98B3D8-ED1F-DA4C-8B46-DED3096BB1A7}" sibTransId="{8AA837C0-6C47-F54A-BADC-34CB25420248}"/>
    <dgm:cxn modelId="{EF5F85F8-988E-1047-9115-C28D118E325C}" srcId="{CD3A4FDA-ADCD-AC48-BA44-C010881A6573}" destId="{F2002576-44A4-884A-839F-490C17881888}" srcOrd="2" destOrd="0" parTransId="{1B9A95FD-2CFF-964F-9DB5-538AC3B5C67F}" sibTransId="{87E2C1B6-92B9-4840-AEEC-588EDD066B35}"/>
    <dgm:cxn modelId="{BC9CE42D-3225-A146-ADE0-29E958F47E0B}" type="presOf" srcId="{8B66EA67-0CFE-AA4E-968C-174555108CCD}" destId="{B42EE5F9-7CE8-A746-A180-C7F90790F519}" srcOrd="2" destOrd="0" presId="urn:microsoft.com/office/officeart/2005/8/layout/gear1"/>
    <dgm:cxn modelId="{8D019558-F92C-6045-B426-FBB76B2140A5}" type="presOf" srcId="{F2002576-44A4-884A-839F-490C17881888}" destId="{9E373968-E021-3947-85D3-151B36696DFA}" srcOrd="0" destOrd="0" presId="urn:microsoft.com/office/officeart/2005/8/layout/gear1"/>
    <dgm:cxn modelId="{8C27126A-9D0F-7D44-A883-EB7AD94A3469}" type="presParOf" srcId="{714A6134-F46B-604D-A12F-7243EFFB6C23}" destId="{1DA9A93F-9DB3-E240-899A-96A2FA9BDE87}" srcOrd="0" destOrd="0" presId="urn:microsoft.com/office/officeart/2005/8/layout/gear1"/>
    <dgm:cxn modelId="{47B6E045-A831-9140-8BCF-A9C27ED4C918}" type="presParOf" srcId="{714A6134-F46B-604D-A12F-7243EFFB6C23}" destId="{C312431B-1E2D-774B-BC22-C78ADE7A8E6A}" srcOrd="1" destOrd="0" presId="urn:microsoft.com/office/officeart/2005/8/layout/gear1"/>
    <dgm:cxn modelId="{B80C864F-83CF-EC43-87D1-A51706377DED}" type="presParOf" srcId="{714A6134-F46B-604D-A12F-7243EFFB6C23}" destId="{B42EE5F9-7CE8-A746-A180-C7F90790F519}" srcOrd="2" destOrd="0" presId="urn:microsoft.com/office/officeart/2005/8/layout/gear1"/>
    <dgm:cxn modelId="{6454FFC0-9F97-4142-8AAE-186B720086DC}" type="presParOf" srcId="{714A6134-F46B-604D-A12F-7243EFFB6C23}" destId="{957ADB2A-9918-C446-9F74-EC5B265E9A0F}" srcOrd="3" destOrd="0" presId="urn:microsoft.com/office/officeart/2005/8/layout/gear1"/>
    <dgm:cxn modelId="{13F14876-A3E6-5A46-82B4-1E1AEF3F5574}" type="presParOf" srcId="{714A6134-F46B-604D-A12F-7243EFFB6C23}" destId="{A5FF2C70-0A99-E048-8609-F72496402924}" srcOrd="4" destOrd="0" presId="urn:microsoft.com/office/officeart/2005/8/layout/gear1"/>
    <dgm:cxn modelId="{C9E2D905-B351-744D-BE29-211C50EDD3FB}" type="presParOf" srcId="{714A6134-F46B-604D-A12F-7243EFFB6C23}" destId="{1CFF016D-030F-C348-BAE8-06B6F9919B68}" srcOrd="5" destOrd="0" presId="urn:microsoft.com/office/officeart/2005/8/layout/gear1"/>
    <dgm:cxn modelId="{9D79B362-7AC1-F846-BE1D-A6A4785025B5}" type="presParOf" srcId="{714A6134-F46B-604D-A12F-7243EFFB6C23}" destId="{9E373968-E021-3947-85D3-151B36696DFA}" srcOrd="6" destOrd="0" presId="urn:microsoft.com/office/officeart/2005/8/layout/gear1"/>
    <dgm:cxn modelId="{D34D1828-BA45-9F46-829E-0BA9FB6AF45E}" type="presParOf" srcId="{714A6134-F46B-604D-A12F-7243EFFB6C23}" destId="{3520EB2D-3770-7A48-B5C2-9B6260B0D9FF}" srcOrd="7" destOrd="0" presId="urn:microsoft.com/office/officeart/2005/8/layout/gear1"/>
    <dgm:cxn modelId="{E8A0926E-40B0-9B40-B0A8-40247B1C3062}" type="presParOf" srcId="{714A6134-F46B-604D-A12F-7243EFFB6C23}" destId="{1A41C566-8345-AE4C-A7F3-F199C0C0E763}" srcOrd="8" destOrd="0" presId="urn:microsoft.com/office/officeart/2005/8/layout/gear1"/>
    <dgm:cxn modelId="{91134417-2F2D-BA4E-A236-69B17CD7A95D}" type="presParOf" srcId="{714A6134-F46B-604D-A12F-7243EFFB6C23}" destId="{B9AB40DC-553C-004F-9156-589FF2769BF4}" srcOrd="9" destOrd="0" presId="urn:microsoft.com/office/officeart/2005/8/layout/gear1"/>
    <dgm:cxn modelId="{67A1F6A3-C095-BB46-B6CC-F2D8B34BDA90}" type="presParOf" srcId="{714A6134-F46B-604D-A12F-7243EFFB6C23}" destId="{B7ABA747-49E8-E34D-9537-BB6CA4847043}" srcOrd="10" destOrd="0" presId="urn:microsoft.com/office/officeart/2005/8/layout/gear1"/>
    <dgm:cxn modelId="{B0FCAD2A-7A43-484C-970F-AE4CB2695B3F}" type="presParOf" srcId="{714A6134-F46B-604D-A12F-7243EFFB6C23}" destId="{FF567AF6-81F7-5448-8EC5-C8FA2A8200B8}" srcOrd="11" destOrd="0" presId="urn:microsoft.com/office/officeart/2005/8/layout/gear1"/>
    <dgm:cxn modelId="{DD5CF69E-DDAC-B24E-B6B5-0138ABF96CEB}" type="presParOf" srcId="{714A6134-F46B-604D-A12F-7243EFFB6C23}" destId="{DF13110A-6D50-D741-B4B8-A342E03DFD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9A93F-9DB3-E240-899A-96A2FA9BDE87}">
      <dsp:nvSpPr>
        <dsp:cNvPr id="0" name=""/>
        <dsp:cNvSpPr/>
      </dsp:nvSpPr>
      <dsp:spPr>
        <a:xfrm>
          <a:off x="4231401" y="2036683"/>
          <a:ext cx="2489279" cy="2489279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Unterricht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 (Sek. II)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 + Geschichts-projekte</a:t>
          </a:r>
        </a:p>
      </dsp:txBody>
      <dsp:txXfrm>
        <a:off x="4731857" y="2619785"/>
        <a:ext cx="1488367" cy="1279541"/>
      </dsp:txXfrm>
    </dsp:sp>
    <dsp:sp modelId="{957ADB2A-9918-C446-9F74-EC5B265E9A0F}">
      <dsp:nvSpPr>
        <dsp:cNvPr id="0" name=""/>
        <dsp:cNvSpPr/>
      </dsp:nvSpPr>
      <dsp:spPr>
        <a:xfrm>
          <a:off x="2694638" y="1346727"/>
          <a:ext cx="1987296" cy="201354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AG </a:t>
          </a:r>
          <a:r>
            <a:rPr lang="de-DE" sz="1400" kern="1200" dirty="0" err="1" smtClean="0"/>
            <a:t>LiteraTeens</a:t>
          </a:r>
          <a:endParaRPr lang="de-D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(8.-12. Jg.)</a:t>
          </a:r>
          <a:endParaRPr lang="de-DE" sz="1400" kern="1200" dirty="0"/>
        </a:p>
      </dsp:txBody>
      <dsp:txXfrm>
        <a:off x="3194946" y="1853931"/>
        <a:ext cx="986680" cy="999138"/>
      </dsp:txXfrm>
    </dsp:sp>
    <dsp:sp modelId="{9E373968-E021-3947-85D3-151B36696DFA}">
      <dsp:nvSpPr>
        <dsp:cNvPr id="0" name=""/>
        <dsp:cNvSpPr/>
      </dsp:nvSpPr>
      <dsp:spPr>
        <a:xfrm rot="20700000">
          <a:off x="3797094" y="199327"/>
          <a:ext cx="1773807" cy="177380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Deutsch-unterricht (5.-9. Klasse)</a:t>
          </a:r>
          <a:endParaRPr lang="de-DE" sz="1200" kern="1200" dirty="0"/>
        </a:p>
      </dsp:txBody>
      <dsp:txXfrm rot="-20700000">
        <a:off x="4186142" y="588375"/>
        <a:ext cx="995711" cy="995711"/>
      </dsp:txXfrm>
    </dsp:sp>
    <dsp:sp modelId="{B7ABA747-49E8-E34D-9537-BB6CA4847043}">
      <dsp:nvSpPr>
        <dsp:cNvPr id="0" name=""/>
        <dsp:cNvSpPr/>
      </dsp:nvSpPr>
      <dsp:spPr>
        <a:xfrm>
          <a:off x="40436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67AF6-81F7-5448-8EC5-C8FA2A8200B8}">
      <dsp:nvSpPr>
        <dsp:cNvPr id="0" name=""/>
        <dsp:cNvSpPr/>
      </dsp:nvSpPr>
      <dsp:spPr>
        <a:xfrm>
          <a:off x="24624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13110A-6D50-D741-B4B8-A342E03DFD73}">
      <dsp:nvSpPr>
        <dsp:cNvPr id="0" name=""/>
        <dsp:cNvSpPr/>
      </dsp:nvSpPr>
      <dsp:spPr>
        <a:xfrm>
          <a:off x="33867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9A93F-9DB3-E240-899A-96A2FA9BDE87}">
      <dsp:nvSpPr>
        <dsp:cNvPr id="0" name=""/>
        <dsp:cNvSpPr/>
      </dsp:nvSpPr>
      <dsp:spPr>
        <a:xfrm>
          <a:off x="4231401" y="2036683"/>
          <a:ext cx="2489279" cy="2489279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Unterricht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 (Sek. II)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 + Geschichts-projekte</a:t>
          </a:r>
        </a:p>
      </dsp:txBody>
      <dsp:txXfrm>
        <a:off x="4731857" y="2619785"/>
        <a:ext cx="1488367" cy="1279541"/>
      </dsp:txXfrm>
    </dsp:sp>
    <dsp:sp modelId="{957ADB2A-9918-C446-9F74-EC5B265E9A0F}">
      <dsp:nvSpPr>
        <dsp:cNvPr id="0" name=""/>
        <dsp:cNvSpPr/>
      </dsp:nvSpPr>
      <dsp:spPr>
        <a:xfrm>
          <a:off x="2694638" y="1346727"/>
          <a:ext cx="1987296" cy="201354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AG </a:t>
          </a:r>
          <a:r>
            <a:rPr lang="de-DE" sz="1400" kern="1200" dirty="0" err="1" smtClean="0"/>
            <a:t>LiteraTeens</a:t>
          </a:r>
          <a:endParaRPr lang="de-D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(8.-12. Jg.)</a:t>
          </a:r>
          <a:endParaRPr lang="de-DE" sz="1400" kern="1200" dirty="0"/>
        </a:p>
      </dsp:txBody>
      <dsp:txXfrm>
        <a:off x="3194946" y="1853931"/>
        <a:ext cx="986680" cy="999138"/>
      </dsp:txXfrm>
    </dsp:sp>
    <dsp:sp modelId="{9E373968-E021-3947-85D3-151B36696DFA}">
      <dsp:nvSpPr>
        <dsp:cNvPr id="0" name=""/>
        <dsp:cNvSpPr/>
      </dsp:nvSpPr>
      <dsp:spPr>
        <a:xfrm rot="20700000">
          <a:off x="3797094" y="199327"/>
          <a:ext cx="1773807" cy="177380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Deutsch-unterricht (5.-9. Klasse)</a:t>
          </a:r>
          <a:endParaRPr lang="de-DE" sz="1200" kern="1200" dirty="0"/>
        </a:p>
      </dsp:txBody>
      <dsp:txXfrm rot="-20700000">
        <a:off x="4186142" y="588375"/>
        <a:ext cx="995711" cy="995711"/>
      </dsp:txXfrm>
    </dsp:sp>
    <dsp:sp modelId="{B7ABA747-49E8-E34D-9537-BB6CA4847043}">
      <dsp:nvSpPr>
        <dsp:cNvPr id="0" name=""/>
        <dsp:cNvSpPr/>
      </dsp:nvSpPr>
      <dsp:spPr>
        <a:xfrm>
          <a:off x="40436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67AF6-81F7-5448-8EC5-C8FA2A8200B8}">
      <dsp:nvSpPr>
        <dsp:cNvPr id="0" name=""/>
        <dsp:cNvSpPr/>
      </dsp:nvSpPr>
      <dsp:spPr>
        <a:xfrm>
          <a:off x="24624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13110A-6D50-D741-B4B8-A342E03DFD73}">
      <dsp:nvSpPr>
        <dsp:cNvPr id="0" name=""/>
        <dsp:cNvSpPr/>
      </dsp:nvSpPr>
      <dsp:spPr>
        <a:xfrm>
          <a:off x="33867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BEF12-F3D3-F040-8F3D-2F79B8B3D0C3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D3008-FEC5-2748-8E72-016674ADCF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786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3954-2FF1-9544-BD44-DEEABEAAC905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63138-6D14-0848-8D39-6700FDBB9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63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63138-6D14-0848-8D39-6700FDBB9C7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2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10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0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8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72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27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26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3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14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2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05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9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3D7A-21DA-804C-A726-D90051AB3438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C64A-1399-1845-8705-CB870B8DED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0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http://www.lesepunkte.de/" TargetMode="External" Type="http://schemas.openxmlformats.org/officeDocument/2006/relationships/hyperlink"/><Relationship Id="rId4" Target="../media/image1.jpg" Type="http://schemas.openxmlformats.org/officeDocument/2006/relationships/image"/><Relationship Id="rId5" Target="../media/image2.jpg" Type="http://schemas.openxmlformats.org/officeDocument/2006/relationships/image"/><Relationship Id="rId6" Target="../media/image3.jpg" Type="http://schemas.openxmlformats.org/officeDocument/2006/relationships/image"/><Relationship Id="rId7" Target="../media/image4.jpeg" Type="http://schemas.openxmlformats.org/officeDocument/2006/relationships/image"/><Relationship Id="rId8" Target="../media/image5.emf" Type="http://schemas.openxmlformats.org/officeDocument/2006/relationships/image"/><Relationship Id="rId9" Target="../media/image6.jpeg" Type="http://schemas.openxmlformats.org/officeDocument/2006/relationships/image"/><Relationship Id="rId10" Target="../media/image7.jpeg" Type="http://schemas.openxmlformats.org/officeDocument/2006/relationships/image"/><Relationship Id="rId11" Target="../media/image8.png" Type="http://schemas.openxmlformats.org/officeDocument/2006/relationships/image"/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Relationship Id="rId7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23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4" Target="../media/image4.jpeg" Type="http://schemas.openxmlformats.org/officeDocument/2006/relationships/image"/><Relationship Id="rId5" Target="../media/image5.emf" Type="http://schemas.openxmlformats.org/officeDocument/2006/relationships/image"/><Relationship Id="rId6" Target="../media/image12.png" Type="http://schemas.openxmlformats.org/officeDocument/2006/relationships/image"/><Relationship Id="rId7" Target="../media/image14.jpeg" Type="http://schemas.openxmlformats.org/officeDocument/2006/relationships/image"/><Relationship Id="rId8" Target="../media/image33.jpeg" Type="http://schemas.openxmlformats.org/officeDocument/2006/relationships/image"/><Relationship Id="rId9" Target="../media/image11.jpg" Type="http://schemas.openxmlformats.org/officeDocument/2006/relationships/image"/><Relationship Id="rId10" Target="../media/image6.jpeg" Type="http://schemas.openxmlformats.org/officeDocument/2006/relationships/image"/><Relationship Id="rId11" Target="../media/image7.jpe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www.lesepunkte.de/" TargetMode="External"/><Relationship Id="rId5" Type="http://schemas.openxmlformats.org/officeDocument/2006/relationships/image" Target="../media/image3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7.xml.rels><?xml version="1.0" encoding="UTF-8" standalone="yes" ?><Relationships xmlns="http://schemas.openxmlformats.org/package/2006/relationships"><Relationship Id="rId3" Target="../media/image40.png" Type="http://schemas.openxmlformats.org/officeDocument/2006/relationships/image"/><Relationship Id="rId4" Target="../media/image41.png" Type="http://schemas.openxmlformats.org/officeDocument/2006/relationships/image"/><Relationship Id="rId5" Target="../media/image42.png" Type="http://schemas.openxmlformats.org/officeDocument/2006/relationships/image"/><Relationship Id="rId6" Target="../media/image43.png" Type="http://schemas.openxmlformats.org/officeDocument/2006/relationships/image"/><Relationship Id="rId7" Target="../media/image44.pn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39.jp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4" Target="../media/image45.jpeg" Type="http://schemas.openxmlformats.org/officeDocument/2006/relationships/image"/><Relationship Id="rId1" Target="../media/media2.tiff" Type="http://schemas.microsoft.com/office/2007/relationships/media"/><Relationship Id="rId2" Target="../media/media2.tiff" Type="http://schemas.openxmlformats.org/officeDocument/2006/relationships/video"/></Relationships>
</file>

<file path=ppt/slides/_rels/slide29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4" Target="../media/image46.jpeg" Type="http://schemas.openxmlformats.org/officeDocument/2006/relationships/image"/><Relationship Id="rId1" Target="../media/media3.tiff" Type="http://schemas.microsoft.com/office/2007/relationships/media"/><Relationship Id="rId2" Target="../media/media3.tiff" Type="http://schemas.openxmlformats.org/officeDocument/2006/relationships/video"/></Relationships>
</file>

<file path=ppt/slides/_rels/slide3.xml.rels><?xml version="1.0" encoding="UTF-8" standalone="yes" ?><Relationships xmlns="http://schemas.openxmlformats.org/package/2006/relationships"><Relationship Id="rId3" Target="http://www.lesepunkte.de" TargetMode="External" Type="http://schemas.openxmlformats.org/officeDocument/2006/relationships/hyperlink"/><Relationship Id="rId4" Target="../media/image4.jpeg" Type="http://schemas.openxmlformats.org/officeDocument/2006/relationships/image"/><Relationship Id="rId5" Target="../media/image9.jpeg" Type="http://schemas.openxmlformats.org/officeDocument/2006/relationships/image"/><Relationship Id="rId6" Target="../media/image7.jpeg" Type="http://schemas.openxmlformats.org/officeDocument/2006/relationships/image"/><Relationship Id="rId1" Target="../slideLayouts/slideLayout8.xml" Type="http://schemas.openxmlformats.org/officeDocument/2006/relationships/slideLayout"/><Relationship Id="rId2" Target="http://www.antolin.de" TargetMode="External" Type="http://schemas.openxmlformats.org/officeDocument/2006/relationships/hyperlink"/></Relationships>
</file>

<file path=ppt/slides/_rels/slide30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38.jpeg" Type="http://schemas.openxmlformats.org/officeDocument/2006/relationships/image"/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1.jpg" Type="http://schemas.openxmlformats.org/officeDocument/2006/relationships/image"/><Relationship Id="rId4" Target="../media/image12.png" Type="http://schemas.openxmlformats.org/officeDocument/2006/relationships/image"/><Relationship Id="rId5" Target="../media/image5.emf" Type="http://schemas.openxmlformats.org/officeDocument/2006/relationships/image"/><Relationship Id="rId6" Target="../media/image13.png" Type="http://schemas.openxmlformats.org/officeDocument/2006/relationships/image"/><Relationship Id="rId7" Target="../media/image14.jpeg" Type="http://schemas.openxmlformats.org/officeDocument/2006/relationships/image"/><Relationship Id="rId8" Target="../media/image4.jpeg" Type="http://schemas.openxmlformats.org/officeDocument/2006/relationships/image"/><Relationship Id="rId1" Target="../slideLayouts/slideLayout8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00554" y="1774985"/>
            <a:ext cx="6986867" cy="2011912"/>
          </a:xfrm>
        </p:spPr>
        <p:txBody>
          <a:bodyPr>
            <a:normAutofit fontScale="70000" lnSpcReduction="20000"/>
          </a:bodyPr>
          <a:lstStyle/>
          <a:p>
            <a:r>
              <a:rPr lang="de-DE" sz="3600" dirty="0" smtClean="0"/>
              <a:t>Eine ausgezeichnete Bildungsidee:</a:t>
            </a:r>
          </a:p>
          <a:p>
            <a:r>
              <a:rPr lang="de-DE" sz="3600" dirty="0">
                <a:hlinkClick r:id="rId3"/>
              </a:rPr>
              <a:t>www.lesepunkte.de</a:t>
            </a:r>
            <a:endParaRPr lang="de-DE" sz="3600" dirty="0"/>
          </a:p>
          <a:p>
            <a:r>
              <a:rPr lang="de-DE" sz="3600" dirty="0" smtClean="0"/>
              <a:t>Das Internet-Portal</a:t>
            </a:r>
          </a:p>
          <a:p>
            <a:r>
              <a:rPr lang="de-DE" sz="3600" dirty="0" smtClean="0"/>
              <a:t>für Texte der Projekt- AG </a:t>
            </a:r>
          </a:p>
          <a:p>
            <a:r>
              <a:rPr lang="de-DE" sz="3600" dirty="0" smtClean="0"/>
              <a:t>„</a:t>
            </a:r>
            <a:r>
              <a:rPr lang="de-DE" sz="3600" dirty="0" err="1" smtClean="0"/>
              <a:t>LiteraTeens</a:t>
            </a:r>
            <a:r>
              <a:rPr lang="de-DE" sz="3600" dirty="0" smtClean="0"/>
              <a:t> und </a:t>
            </a:r>
            <a:r>
              <a:rPr lang="de-DE" sz="3600" dirty="0" err="1" smtClean="0"/>
              <a:t>MuseumsGuides</a:t>
            </a:r>
            <a:r>
              <a:rPr lang="de-DE" sz="3600" dirty="0" smtClean="0"/>
              <a:t>“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414953" y="78359"/>
            <a:ext cx="47595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Tagung </a:t>
            </a:r>
            <a:r>
              <a:rPr lang="de-DE" sz="1400" dirty="0" err="1" smtClean="0"/>
              <a:t>SchreibKunst</a:t>
            </a:r>
            <a:r>
              <a:rPr lang="de-DE" sz="1400" dirty="0" smtClean="0"/>
              <a:t> II in Marburg am </a:t>
            </a:r>
            <a:r>
              <a:rPr lang="de-DE" sz="1400" dirty="0" smtClean="0"/>
              <a:t>12.10.2016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Margit Sachse, Deutsch und Geschichtslehrerin</a:t>
            </a:r>
          </a:p>
          <a:p>
            <a:r>
              <a:rPr lang="de-DE" sz="1400" dirty="0" smtClean="0"/>
              <a:t>an der Lichtenbergschule Darmstadt,</a:t>
            </a:r>
          </a:p>
          <a:p>
            <a:r>
              <a:rPr lang="de-DE" sz="1400" dirty="0" smtClean="0"/>
              <a:t>Projektleitung </a:t>
            </a:r>
            <a:r>
              <a:rPr lang="de-DE" sz="1400" dirty="0" err="1" smtClean="0"/>
              <a:t>LiteraTeens</a:t>
            </a:r>
            <a:r>
              <a:rPr lang="de-DE" sz="1400" dirty="0" smtClean="0"/>
              <a:t> &amp; </a:t>
            </a:r>
            <a:r>
              <a:rPr lang="de-DE" sz="1400" dirty="0" err="1" smtClean="0"/>
              <a:t>MuseumsGuides</a:t>
            </a:r>
            <a:r>
              <a:rPr lang="de-DE" sz="1400" dirty="0" smtClean="0"/>
              <a:t>:</a:t>
            </a:r>
          </a:p>
        </p:txBody>
      </p:sp>
      <p:pic>
        <p:nvPicPr>
          <p:cNvPr id="10" name="Bild 9" descr="IMG_36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11" y="4744664"/>
            <a:ext cx="3431490" cy="2113336"/>
          </a:xfrm>
          <a:prstGeom prst="rect">
            <a:avLst/>
          </a:prstGeom>
        </p:spPr>
      </p:pic>
      <p:pic>
        <p:nvPicPr>
          <p:cNvPr id="11" name="Bild 10" descr="IMG_008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" y="4771464"/>
            <a:ext cx="3013884" cy="2086536"/>
          </a:xfrm>
          <a:prstGeom prst="rect">
            <a:avLst/>
          </a:prstGeom>
        </p:spPr>
      </p:pic>
      <p:pic>
        <p:nvPicPr>
          <p:cNvPr id="12" name="Bild 11" descr="IMG_008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34" y="4771464"/>
            <a:ext cx="3169273" cy="2194112"/>
          </a:xfrm>
          <a:prstGeom prst="rect">
            <a:avLst/>
          </a:prstGeom>
        </p:spPr>
      </p:pic>
      <p:pic>
        <p:nvPicPr>
          <p:cNvPr id="15" name="Bild 14" descr="lesepunkte_Logo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" y="2647459"/>
            <a:ext cx="1450376" cy="1988222"/>
          </a:xfrm>
          <a:prstGeom prst="rect">
            <a:avLst/>
          </a:prstGeom>
        </p:spPr>
      </p:pic>
      <p:pic>
        <p:nvPicPr>
          <p:cNvPr id="17" name="Bild 16" descr="Logo WODA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51" y="2598762"/>
            <a:ext cx="1406057" cy="2005087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400" y="29151"/>
            <a:ext cx="1269799" cy="2042536"/>
          </a:xfrm>
          <a:prstGeom prst="rect">
            <a:avLst/>
          </a:prstGeom>
        </p:spPr>
      </p:pic>
      <p:pic>
        <p:nvPicPr>
          <p:cNvPr id="19" name="Picture 6" descr="logo_LiteraTeens"/>
          <p:cNvPicPr>
            <a:picLocks noChangeAspect="1" noChangeArrowheads="1"/>
          </p:cNvPicPr>
          <p:nvPr/>
        </p:nvPicPr>
        <p:blipFill>
          <a:blip r:embed="rId10" cstate="print"/>
          <a:srcRect l="23086" t="28751" r="29088" b="44342"/>
          <a:stretch>
            <a:fillRect/>
          </a:stretch>
        </p:blipFill>
        <p:spPr bwMode="auto">
          <a:xfrm>
            <a:off x="6474508" y="241443"/>
            <a:ext cx="2012910" cy="1097950"/>
          </a:xfrm>
          <a:prstGeom prst="rect">
            <a:avLst/>
          </a:prstGeom>
          <a:noFill/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" y="176761"/>
            <a:ext cx="2055716" cy="20557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79631" y="4079631"/>
            <a:ext cx="413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Schüler Gegen Vergessen Für Demokratie!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75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Lesungen an der Lichtenbergschule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142098"/>
            <a:ext cx="8915400" cy="4984066"/>
          </a:xfrm>
        </p:spPr>
        <p:txBody>
          <a:bodyPr/>
          <a:lstStyle/>
          <a:p>
            <a:r>
              <a:rPr lang="de-DE" sz="2800" b="1" dirty="0" smtClean="0"/>
              <a:t>Gabriele Beyerlein </a:t>
            </a:r>
          </a:p>
          <a:p>
            <a:pPr marL="0" indent="0">
              <a:buNone/>
            </a:pPr>
            <a:r>
              <a:rPr lang="de-DE" sz="2000" dirty="0" smtClean="0"/>
              <a:t>6. Kl. </a:t>
            </a:r>
            <a:r>
              <a:rPr lang="de-DE" sz="2000" dirty="0" err="1" smtClean="0"/>
              <a:t>Curr</a:t>
            </a:r>
            <a:r>
              <a:rPr lang="de-DE" sz="2000" dirty="0" smtClean="0"/>
              <a:t>. Bezug: Vorlesewettbewerb</a:t>
            </a:r>
            <a:endParaRPr lang="de-DE" sz="2000" dirty="0"/>
          </a:p>
          <a:p>
            <a:r>
              <a:rPr lang="de-DE" sz="2800" b="1" dirty="0"/>
              <a:t>Peter </a:t>
            </a:r>
            <a:r>
              <a:rPr lang="de-DE" sz="2800" b="1" dirty="0" smtClean="0"/>
              <a:t>Härtling </a:t>
            </a:r>
            <a:r>
              <a:rPr lang="de-DE" sz="2800" dirty="0" smtClean="0"/>
              <a:t>(oder andere)</a:t>
            </a:r>
            <a:endParaRPr lang="de-DE" sz="2800" dirty="0"/>
          </a:p>
          <a:p>
            <a:pPr marL="0" indent="0">
              <a:buNone/>
            </a:pPr>
            <a:r>
              <a:rPr lang="de-DE" sz="2000" dirty="0" smtClean="0"/>
              <a:t>7. Kl. Briefwechsel + Gespräch über Klassenlektüre</a:t>
            </a:r>
          </a:p>
          <a:p>
            <a:r>
              <a:rPr lang="de-DE" sz="2800" b="1" dirty="0" smtClean="0"/>
              <a:t>Mirjam Pressler</a:t>
            </a:r>
          </a:p>
          <a:p>
            <a:pPr marL="0" indent="0">
              <a:buNone/>
            </a:pPr>
            <a:r>
              <a:rPr lang="de-DE" sz="2000" dirty="0" smtClean="0"/>
              <a:t>9. Kl. </a:t>
            </a:r>
            <a:r>
              <a:rPr lang="de-DE" sz="2000" dirty="0"/>
              <a:t>Gespräch über </a:t>
            </a:r>
            <a:r>
              <a:rPr lang="de-DE" sz="2000" dirty="0" smtClean="0"/>
              <a:t>Anne Franks Tagebuch</a:t>
            </a:r>
          </a:p>
          <a:p>
            <a:pPr marL="0" indent="0">
              <a:buNone/>
            </a:pPr>
            <a:r>
              <a:rPr lang="de-DE" sz="2000" dirty="0" smtClean="0"/>
              <a:t>(u. Bücher über europäische Jugend im </a:t>
            </a:r>
            <a:r>
              <a:rPr lang="de-DE" sz="2000" dirty="0" err="1" smtClean="0"/>
              <a:t>Nationalsoz</a:t>
            </a:r>
            <a:r>
              <a:rPr lang="de-DE" sz="2000" dirty="0" smtClean="0"/>
              <a:t>.)</a:t>
            </a:r>
            <a:endParaRPr lang="de-DE" sz="2000" dirty="0"/>
          </a:p>
          <a:p>
            <a:r>
              <a:rPr lang="de-DE" sz="2800" b="1" dirty="0" smtClean="0"/>
              <a:t>Charlotte Kerner </a:t>
            </a:r>
            <a:r>
              <a:rPr lang="de-DE" sz="2000" b="1" dirty="0" smtClean="0"/>
              <a:t>(</a:t>
            </a:r>
            <a:r>
              <a:rPr lang="de-DE" sz="2000" dirty="0" smtClean="0"/>
              <a:t>E-Phase, Gentechnik)</a:t>
            </a:r>
            <a:endParaRPr lang="de-DE" sz="20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942" y="1142098"/>
            <a:ext cx="3098827" cy="202928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718982"/>
            <a:ext cx="2020857" cy="179798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157" y="4718982"/>
            <a:ext cx="3841726" cy="186642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942" y="2947383"/>
            <a:ext cx="3098828" cy="1895053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9244" y="4036647"/>
            <a:ext cx="2863758" cy="175384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7"/>
          <a:srcRect l="7037" t="23282"/>
          <a:stretch/>
        </p:blipFill>
        <p:spPr>
          <a:xfrm>
            <a:off x="6261203" y="4718983"/>
            <a:ext cx="3384568" cy="18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7</a:t>
            </a:r>
            <a:r>
              <a:rPr lang="de-DE" sz="2800" dirty="0" smtClean="0"/>
              <a:t>. Klasse: gemeinsame Klassenlektüre, Textverständnis und Kennenlernen der Textsorte „Inhaltsangabe“</a:t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Wie auch in der 5. und 6. Klasse wird in der 7. Klasse ein Jugendbuch als Klassenlektüre ausgewählt und im Unterricht erarbeitet.</a:t>
            </a:r>
          </a:p>
          <a:p>
            <a:r>
              <a:rPr lang="de-DE" dirty="0" smtClean="0"/>
              <a:t>Dabei werden – wie bereits bei der UE „Balladen“ angebahnt - wichtige Regeln der Inhaltsangabe vermittelt</a:t>
            </a:r>
          </a:p>
          <a:p>
            <a:r>
              <a:rPr lang="de-DE" dirty="0" smtClean="0"/>
              <a:t>Die Schüler werden in die Lage versetzt, den Inhalt gelesener Texte in eigenen Worten sachlogisch zusammenzufassen und strukturiert wiederzugeben. </a:t>
            </a:r>
          </a:p>
          <a:p>
            <a:r>
              <a:rPr lang="de-DE" dirty="0" smtClean="0"/>
              <a:t>Exemplarisch wird eine Rezension (Buchkritik in schriftlicher Form) erarbeitet. Die Schülerinnen und Schüler lernen diese Textsorte kennen und wenden sie – genau wie die ebenso fortlaufenden Buchvorstellungen – auch in den folgenden Jahrgangsstufen im Deutschunterricht (und ggf. in der AG </a:t>
            </a:r>
            <a:r>
              <a:rPr lang="de-DE" dirty="0" err="1" smtClean="0"/>
              <a:t>LiteraTeens</a:t>
            </a:r>
            <a:r>
              <a:rPr lang="de-DE" dirty="0" smtClean="0"/>
              <a:t>) eigenständig an.</a:t>
            </a:r>
          </a:p>
          <a:p>
            <a:r>
              <a:rPr lang="de-DE" dirty="0" smtClean="0"/>
              <a:t>Zusätzlich zur Inhaltswiedergabe (Anforderungsbereich I) werden analytische Schritte angewandt, um unter bestimmten selbstgewählten Aspekten zu einer begründeten Bewertung des gelesenen Buches kommen zu können.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6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61" y="489032"/>
            <a:ext cx="3985277" cy="5637132"/>
          </a:xfrm>
        </p:spPr>
      </p:pic>
    </p:spTree>
    <p:extLst>
      <p:ext uri="{BB962C8B-B14F-4D97-AF65-F5344CB8AC3E}">
        <p14:creationId xmlns:p14="http://schemas.microsoft.com/office/powerpoint/2010/main" val="7112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Fallbeispiel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Unterrichtseinheit </a:t>
            </a:r>
            <a:r>
              <a:rPr lang="de-DE" dirty="0"/>
              <a:t>7. Klasse: Inhaltsangabe. </a:t>
            </a:r>
            <a:br>
              <a:rPr lang="de-DE" dirty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Wir lesen das Jugendbuch „Krücke“ von Peter Härtling und beginnen einen Briefwechsel mit dem Autor.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Außerdem</a:t>
            </a:r>
            <a:r>
              <a:rPr lang="de-DE" dirty="0"/>
              <a:t>: Einführung in die Kunst der Buchrezension und Filmkritik:</a:t>
            </a:r>
            <a:br>
              <a:rPr lang="de-DE" dirty="0"/>
            </a:br>
            <a:r>
              <a:rPr lang="de-DE" dirty="0"/>
              <a:t>Im Rahmen der Schulkinowochen sehen wir uns </a:t>
            </a:r>
            <a:r>
              <a:rPr lang="de-DE" dirty="0" smtClean="0"/>
              <a:t>im Frühjahr 2009 die </a:t>
            </a:r>
            <a:r>
              <a:rPr lang="de-DE" dirty="0"/>
              <a:t>„</a:t>
            </a:r>
            <a:r>
              <a:rPr lang="de-DE" dirty="0" err="1"/>
              <a:t>Krabat</a:t>
            </a:r>
            <a:r>
              <a:rPr lang="de-DE" dirty="0"/>
              <a:t>“-Verfilmung</a:t>
            </a:r>
            <a:br>
              <a:rPr lang="de-DE" dirty="0"/>
            </a:br>
            <a:r>
              <a:rPr lang="de-DE" dirty="0" smtClean="0"/>
              <a:t>im </a:t>
            </a:r>
            <a:r>
              <a:rPr lang="de-DE" dirty="0"/>
              <a:t>Darmstädter </a:t>
            </a:r>
            <a:r>
              <a:rPr lang="de-DE" dirty="0" err="1"/>
              <a:t>Cinemax</a:t>
            </a:r>
            <a:r>
              <a:rPr lang="de-DE" dirty="0"/>
              <a:t> </a:t>
            </a:r>
            <a:r>
              <a:rPr lang="de-DE" dirty="0" smtClean="0"/>
              <a:t>an,</a:t>
            </a:r>
          </a:p>
          <a:p>
            <a:pPr marL="0" indent="0">
              <a:buNone/>
            </a:pPr>
            <a:r>
              <a:rPr lang="de-DE" dirty="0" smtClean="0"/>
              <a:t>schreiben Buch- und Filmkritiken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dirty="0"/>
              <a:t>Paulina gewinnt mit ihrer Filmkritik </a:t>
            </a:r>
            <a:br>
              <a:rPr lang="de-DE" dirty="0"/>
            </a:br>
            <a:r>
              <a:rPr lang="de-DE" dirty="0"/>
              <a:t>einen Klassenausflug für die ganze Klasse zum Filmfestival </a:t>
            </a:r>
            <a:r>
              <a:rPr lang="de-DE" dirty="0" err="1"/>
              <a:t>GoEast</a:t>
            </a:r>
            <a:r>
              <a:rPr lang="de-DE" dirty="0"/>
              <a:t> nach Wiesbaden.</a:t>
            </a:r>
          </a:p>
        </p:txBody>
      </p:sp>
    </p:spTree>
    <p:extLst>
      <p:ext uri="{BB962C8B-B14F-4D97-AF65-F5344CB8AC3E}">
        <p14:creationId xmlns:p14="http://schemas.microsoft.com/office/powerpoint/2010/main" val="26301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5" y="638780"/>
            <a:ext cx="8800980" cy="6219220"/>
          </a:xfrm>
        </p:spPr>
      </p:pic>
    </p:spTree>
    <p:extLst>
      <p:ext uri="{BB962C8B-B14F-4D97-AF65-F5344CB8AC3E}">
        <p14:creationId xmlns:p14="http://schemas.microsoft.com/office/powerpoint/2010/main" val="18095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563127"/>
          </a:xfrm>
        </p:spPr>
        <p:txBody>
          <a:bodyPr>
            <a:noAutofit/>
          </a:bodyPr>
          <a:lstStyle/>
          <a:p>
            <a:r>
              <a:rPr lang="de-DE" sz="2400" dirty="0"/>
              <a:t>22.4.2009: Einladung der Klasse 7a </a:t>
            </a:r>
            <a:r>
              <a:rPr lang="de-DE" sz="2400" dirty="0" smtClean="0"/>
              <a:t>zum </a:t>
            </a:r>
            <a:r>
              <a:rPr lang="de-DE" sz="2400" dirty="0" err="1"/>
              <a:t>GoEast</a:t>
            </a:r>
            <a:r>
              <a:rPr lang="de-DE" sz="2400" dirty="0"/>
              <a:t>-Filmfestival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nach Wiesbaden</a:t>
            </a:r>
            <a:r>
              <a:rPr lang="de-DE" sz="2400" dirty="0"/>
              <a:t> </a:t>
            </a:r>
            <a:r>
              <a:rPr lang="de-DE" sz="2400" dirty="0" smtClean="0"/>
              <a:t>zum </a:t>
            </a:r>
            <a:r>
              <a:rPr lang="de-DE" sz="2400" dirty="0"/>
              <a:t>Thema „Blinde Lieben“.</a:t>
            </a:r>
            <a:br>
              <a:rPr lang="de-DE" sz="2400" dirty="0"/>
            </a:br>
            <a:r>
              <a:rPr lang="de-DE" sz="2400" dirty="0"/>
              <a:t> Gespräch mit der Festivalleiterin Nadja Rademacher.</a:t>
            </a:r>
          </a:p>
        </p:txBody>
      </p:sp>
      <p:pic>
        <p:nvPicPr>
          <p:cNvPr id="4" name="Inhaltsplatzhalter 3" descr="k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b="8958"/>
          <a:stretch>
            <a:fillRect/>
          </a:stretch>
        </p:blipFill>
        <p:spPr>
          <a:xfrm>
            <a:off x="495301" y="1600201"/>
            <a:ext cx="8915399" cy="4525962"/>
          </a:xfrm>
        </p:spPr>
      </p:pic>
    </p:spTree>
    <p:extLst>
      <p:ext uri="{BB962C8B-B14F-4D97-AF65-F5344CB8AC3E}">
        <p14:creationId xmlns:p14="http://schemas.microsoft.com/office/powerpoint/2010/main" val="34964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k_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1" r="-16591"/>
          <a:stretch>
            <a:fillRect/>
          </a:stretch>
        </p:blipFill>
        <p:spPr>
          <a:xfrm>
            <a:off x="495300" y="1600201"/>
            <a:ext cx="4375150" cy="452596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Im </a:t>
            </a:r>
            <a:r>
              <a:rPr lang="de-DE" sz="2400" dirty="0" err="1" smtClean="0"/>
              <a:t>Caligari</a:t>
            </a:r>
            <a:r>
              <a:rPr lang="de-DE" sz="2400" dirty="0" smtClean="0"/>
              <a:t> Filmtheater in Wiesbaden: </a:t>
            </a:r>
            <a:r>
              <a:rPr lang="de-DE" sz="2400" dirty="0" err="1" smtClean="0"/>
              <a:t>GoEast</a:t>
            </a:r>
            <a:r>
              <a:rPr lang="de-DE" sz="2400" dirty="0" smtClean="0"/>
              <a:t> 2009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7" name="Bild 6" descr="k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74" y="1600201"/>
            <a:ext cx="3345554" cy="46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502303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Bis zur Klasse 9 erworbene Kompetenzen:</a:t>
            </a:r>
            <a:br>
              <a:rPr lang="de-DE" sz="3200" dirty="0" smtClean="0"/>
            </a:br>
            <a:endParaRPr lang="de-DE" sz="3200" dirty="0" smtClean="0"/>
          </a:p>
        </p:txBody>
      </p:sp>
      <p:sp>
        <p:nvSpPr>
          <p:cNvPr id="3" name="Rechteck 2"/>
          <p:cNvSpPr/>
          <p:nvPr/>
        </p:nvSpPr>
        <p:spPr>
          <a:xfrm>
            <a:off x="323726" y="842670"/>
            <a:ext cx="9086974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Wir lesen Jugendbücher und verständigen uns über die Inhalte.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Wir gestalten Buchvorstellungen und stellen sie einem Publikum (Klasse, Stufe, Jury) vor. Dabei üben wir gegenseitig konstruktive Kritik.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Wir analysieren Rezensionen von Profis und ermitteln Bestandteile einer Rezension.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Wir lernen Inhaltsangaben sowie Buchkritiken/Rezensionen zu schreiben und verbessern uns gegenseitig.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Wir lernen den Ablauf von Schreibkonferenzen kennen.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Wir vergleichen Theateraufführungen und literarische Verfilmungen mit ihrer Vorlage und schreiben Buch-, Theater- und Filmkritiken.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Wir lernen – in der Klasse und darüber hinaus - unsere eigene Meinung über Bücher, Lesungen, Theateraufführungen und Filme begründet zu vertreten. 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/>
              <a:t>Wir suchen das Gespräch mit Autoren und </a:t>
            </a:r>
            <a:r>
              <a:rPr lang="de-DE" dirty="0" smtClean="0"/>
              <a:t>Filmkritikern um ihre Argumentation kennenzulernen </a:t>
            </a:r>
            <a:r>
              <a:rPr lang="de-DE" dirty="0"/>
              <a:t>und lernen uns zu positionieren. </a:t>
            </a:r>
            <a:endParaRPr lang="de-DE" dirty="0" smtClean="0"/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Wir lernen zu argumentieren, verschiedene Meinungen zu tolerieren und eine Meinungsvielfalt zuzulassen.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Wir lernen aber auch, konstruktive Kritik an unseren Verschriftlichungen und Beiträgen anzunehmen und unsere Texte – nach Vorstellung in einer Schreibkonferenz – zu überarbeiten.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Wir machen uns gegenseitig Mut, unsere Texte einer größeren Öffentlichkeit vorzustellen (Schulhomepage, Theaterzeitung...)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9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420906"/>
          </a:xfrm>
        </p:spPr>
        <p:txBody>
          <a:bodyPr>
            <a:noAutofit/>
          </a:bodyPr>
          <a:lstStyle/>
          <a:p>
            <a:r>
              <a:rPr lang="de-DE" sz="2400" dirty="0" smtClean="0"/>
              <a:t>Neue Lernkultur:</a:t>
            </a:r>
            <a:br>
              <a:rPr lang="de-DE" sz="2400" dirty="0" smtClean="0"/>
            </a:br>
            <a:r>
              <a:rPr lang="de-DE" sz="2400" dirty="0" smtClean="0"/>
              <a:t> Kombination von fachlichem Lernen und gesellschaftlichem Engagement auf der Basis einer auf Kompetenzzuwachs angelegten Lese-, Schreib- und Mediendidaktik</a:t>
            </a:r>
            <a:endParaRPr lang="de-DE" sz="24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178220"/>
              </p:ext>
            </p:extLst>
          </p:nvPr>
        </p:nvGraphicFramePr>
        <p:xfrm>
          <a:off x="495300" y="2310025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e Legende 4"/>
          <p:cNvSpPr/>
          <p:nvPr/>
        </p:nvSpPr>
        <p:spPr>
          <a:xfrm>
            <a:off x="6692288" y="1695545"/>
            <a:ext cx="2968563" cy="1897809"/>
          </a:xfrm>
          <a:prstGeom prst="wedgeEllipseCallout">
            <a:avLst>
              <a:gd name="adj1" fmla="val -80809"/>
              <a:gd name="adj2" fmla="val 2545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²"/>
            </a:pPr>
            <a:r>
              <a:rPr lang="de-DE" sz="1600" dirty="0" smtClean="0"/>
              <a:t>Lektüre</a:t>
            </a:r>
          </a:p>
          <a:p>
            <a:pPr marL="285750" indent="-285750">
              <a:buFont typeface="Wingdings" charset="2"/>
              <a:buChar char="²"/>
            </a:pPr>
            <a:r>
              <a:rPr lang="de-DE" sz="1600" dirty="0" smtClean="0"/>
              <a:t>Buchvorstellung</a:t>
            </a:r>
          </a:p>
          <a:p>
            <a:pPr marL="285750" indent="-285750">
              <a:buFont typeface="Wingdings" charset="2"/>
              <a:buChar char="²"/>
            </a:pPr>
            <a:r>
              <a:rPr lang="de-DE" sz="1600" dirty="0" smtClean="0"/>
              <a:t>Argumentieren</a:t>
            </a:r>
          </a:p>
          <a:p>
            <a:pPr marL="285750" indent="-285750">
              <a:buFont typeface="Wingdings" charset="2"/>
              <a:buChar char="²"/>
            </a:pPr>
            <a:r>
              <a:rPr lang="de-DE" sz="1600" dirty="0" smtClean="0"/>
              <a:t>Inhaltsangabe</a:t>
            </a:r>
          </a:p>
          <a:p>
            <a:pPr marL="285750" indent="-285750">
              <a:buFont typeface="Wingdings" charset="2"/>
              <a:buChar char="²"/>
            </a:pPr>
            <a:r>
              <a:rPr lang="de-DE" sz="1600" dirty="0" smtClean="0"/>
              <a:t>Rezension</a:t>
            </a:r>
            <a:endParaRPr lang="de-DE" sz="1600" dirty="0"/>
          </a:p>
        </p:txBody>
      </p:sp>
      <p:sp>
        <p:nvSpPr>
          <p:cNvPr id="6" name="Ovale Legende 5"/>
          <p:cNvSpPr/>
          <p:nvPr/>
        </p:nvSpPr>
        <p:spPr>
          <a:xfrm>
            <a:off x="0" y="1750837"/>
            <a:ext cx="3884706" cy="2360425"/>
          </a:xfrm>
          <a:prstGeom prst="wedgeEllipseCallout">
            <a:avLst>
              <a:gd name="adj1" fmla="val 47209"/>
              <a:gd name="adj2" fmla="val 502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ea"/>
              <a:buAutoNum type="circleNumDbPlain"/>
            </a:pPr>
            <a:r>
              <a:rPr lang="de-DE" dirty="0" smtClean="0"/>
              <a:t>Schüler schreiben </a:t>
            </a:r>
          </a:p>
          <a:p>
            <a:r>
              <a:rPr lang="de-DE" dirty="0"/>
              <a:t>	</a:t>
            </a:r>
            <a:r>
              <a:rPr lang="de-DE" dirty="0" smtClean="0"/>
              <a:t>für Schüler</a:t>
            </a:r>
          </a:p>
          <a:p>
            <a:pPr marL="342900" indent="-342900">
              <a:buFont typeface="+mj-ea"/>
              <a:buAutoNum type="circleNumDbPlain"/>
            </a:pPr>
            <a:r>
              <a:rPr lang="de-DE" dirty="0" smtClean="0"/>
              <a:t>Schüler gegen das Vergessen</a:t>
            </a:r>
          </a:p>
          <a:p>
            <a:pPr marL="342900" indent="-342900">
              <a:buFont typeface="+mj-ea"/>
              <a:buAutoNum type="circleNumDbPlain"/>
            </a:pPr>
            <a:r>
              <a:rPr lang="de-DE" dirty="0" smtClean="0"/>
              <a:t>Schüler als </a:t>
            </a:r>
            <a:r>
              <a:rPr lang="de-DE" dirty="0" err="1" smtClean="0"/>
              <a:t>MuseumsGuides</a:t>
            </a:r>
            <a:r>
              <a:rPr lang="de-DE" dirty="0" smtClean="0"/>
              <a:t> (Kulturvermittler)</a:t>
            </a:r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275166" y="5028105"/>
            <a:ext cx="3389406" cy="1807882"/>
          </a:xfrm>
          <a:prstGeom prst="wedgeEllipseCallout">
            <a:avLst>
              <a:gd name="adj1" fmla="val 88094"/>
              <a:gd name="adj2" fmla="val -4659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Service-Learning</a:t>
            </a:r>
          </a:p>
          <a:p>
            <a:pPr algn="ctr"/>
            <a:r>
              <a:rPr lang="de-DE" dirty="0" smtClean="0"/>
              <a:t>in Kooperation mit außerschulischen Projektpartnern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>
            <a:off x="7881174" y="6121801"/>
            <a:ext cx="105994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Abitur</a:t>
            </a:r>
            <a:endParaRPr lang="de-DE" dirty="0"/>
          </a:p>
        </p:txBody>
      </p:sp>
      <p:sp>
        <p:nvSpPr>
          <p:cNvPr id="9" name="Ovale Legende 8"/>
          <p:cNvSpPr/>
          <p:nvPr/>
        </p:nvSpPr>
        <p:spPr>
          <a:xfrm>
            <a:off x="7304425" y="3593353"/>
            <a:ext cx="2601575" cy="1809920"/>
          </a:xfrm>
          <a:prstGeom prst="wedgeEllipseCallout">
            <a:avLst>
              <a:gd name="adj1" fmla="val -142023"/>
              <a:gd name="adj2" fmla="val 3140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/>
              <a:t>Publikationen </a:t>
            </a:r>
            <a:r>
              <a:rPr lang="de-DE" sz="1400" dirty="0" smtClean="0"/>
              <a:t> </a:t>
            </a:r>
            <a:r>
              <a:rPr lang="de-DE" sz="1600" dirty="0" smtClean="0"/>
              <a:t>Engagement als Moderatoren, Guides und Juniorbotschafter</a:t>
            </a:r>
            <a:endParaRPr lang="de-DE" sz="1600" dirty="0"/>
          </a:p>
        </p:txBody>
      </p:sp>
      <p:sp>
        <p:nvSpPr>
          <p:cNvPr id="10" name="Smiley 9"/>
          <p:cNvSpPr/>
          <p:nvPr/>
        </p:nvSpPr>
        <p:spPr>
          <a:xfrm>
            <a:off x="9048331" y="5944125"/>
            <a:ext cx="724738" cy="66230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5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li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03" y="0"/>
            <a:ext cx="557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5515" y="291368"/>
            <a:ext cx="7980485" cy="1143000"/>
          </a:xfrm>
        </p:spPr>
        <p:txBody>
          <a:bodyPr/>
          <a:lstStyle/>
          <a:p>
            <a:r>
              <a:rPr lang="de-DE" smtClean="0"/>
              <a:t>www.lesepunkte.de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Pilotprojekt zur neuen Lernkultur an der Lichtenbergschule:</a:t>
            </a:r>
          </a:p>
          <a:p>
            <a:r>
              <a:rPr lang="de-DE" dirty="0"/>
              <a:t>Kulturelle Praxis und historisch-politische Bildung</a:t>
            </a:r>
          </a:p>
          <a:p>
            <a:r>
              <a:rPr lang="de-DE" dirty="0"/>
              <a:t>Kompetenzorientierung + Subjektorientierung</a:t>
            </a:r>
          </a:p>
          <a:p>
            <a:pPr marL="457200" indent="-457200">
              <a:buFont typeface="Wingdings" charset="2"/>
              <a:buChar char="Ø"/>
            </a:pPr>
            <a:r>
              <a:rPr lang="de-DE" dirty="0"/>
              <a:t>Schüler für Schüler/ Peer Education/ Service-Learning</a:t>
            </a:r>
          </a:p>
          <a:p>
            <a:pPr marL="457200" indent="-457200">
              <a:buFont typeface="Wingdings" charset="2"/>
              <a:buChar char="Ø"/>
            </a:pPr>
            <a:r>
              <a:rPr lang="de-DE" dirty="0"/>
              <a:t>Schüler Gegen Vergessen Für Demokratie</a:t>
            </a:r>
          </a:p>
          <a:p>
            <a:pPr marL="457200" indent="-457200">
              <a:buFont typeface="Wingdings" charset="2"/>
              <a:buChar char="Ø"/>
            </a:pPr>
            <a:r>
              <a:rPr lang="de-DE" dirty="0"/>
              <a:t>Schüler als Juniorbotschafter und Kulturvermittler</a:t>
            </a:r>
            <a:endParaRPr lang="de-DE" sz="36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" y="176761"/>
            <a:ext cx="1305438" cy="1305438"/>
          </a:xfrm>
          <a:prstGeom prst="rect">
            <a:avLst/>
          </a:prstGeom>
        </p:spPr>
      </p:pic>
      <p:pic>
        <p:nvPicPr>
          <p:cNvPr id="5" name="Picture 6" descr="logo_LiteraTeens"/>
          <p:cNvPicPr>
            <a:picLocks noChangeAspect="1" noChangeArrowheads="1"/>
          </p:cNvPicPr>
          <p:nvPr/>
        </p:nvPicPr>
        <p:blipFill>
          <a:blip r:embed="rId3" cstate="print"/>
          <a:srcRect l="23086" t="28751" r="29088" b="44342"/>
          <a:stretch>
            <a:fillRect/>
          </a:stretch>
        </p:blipFill>
        <p:spPr bwMode="auto">
          <a:xfrm>
            <a:off x="1800738" y="432949"/>
            <a:ext cx="1805264" cy="984689"/>
          </a:xfrm>
          <a:prstGeom prst="rect">
            <a:avLst/>
          </a:prstGeom>
          <a:noFill/>
        </p:spPr>
      </p:pic>
      <p:pic>
        <p:nvPicPr>
          <p:cNvPr id="6" name="Bild 5" descr="lesepunkte_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3" y="274638"/>
            <a:ext cx="1195754" cy="16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li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86" y="0"/>
            <a:ext cx="557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369047" y="998732"/>
            <a:ext cx="4536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Kulturelle Praxis und gesellschaftliches Engagement </a:t>
            </a:r>
          </a:p>
        </p:txBody>
      </p:sp>
      <p:pic>
        <p:nvPicPr>
          <p:cNvPr id="14" name="Bild 13" descr="Foli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56" y="0"/>
            <a:ext cx="557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li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94" y="23091"/>
            <a:ext cx="557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7862" y="274638"/>
            <a:ext cx="7292838" cy="1725034"/>
          </a:xfrm>
        </p:spPr>
        <p:txBody>
          <a:bodyPr>
            <a:noAutofit/>
          </a:bodyPr>
          <a:lstStyle/>
          <a:p>
            <a:pPr algn="l"/>
            <a:r>
              <a:rPr lang="de-DE" sz="2400" dirty="0" smtClean="0"/>
              <a:t>Wir danken unseren Kooperationspartnern, </a:t>
            </a:r>
            <a:br>
              <a:rPr lang="de-DE" sz="2400" dirty="0" smtClean="0"/>
            </a:br>
            <a:r>
              <a:rPr lang="de-DE" sz="2400" dirty="0" smtClean="0"/>
              <a:t>die durch die Schaffung explorativer </a:t>
            </a:r>
            <a:br>
              <a:rPr lang="de-DE" sz="2400" dirty="0" smtClean="0"/>
            </a:br>
            <a:r>
              <a:rPr lang="de-DE" sz="2400" dirty="0" smtClean="0"/>
              <a:t>Lernsituationen zur Talentförderung</a:t>
            </a:r>
            <a:br>
              <a:rPr lang="de-DE" sz="2400" dirty="0" smtClean="0"/>
            </a:br>
            <a:r>
              <a:rPr lang="de-DE" sz="2400" dirty="0" smtClean="0"/>
              <a:t>unserer Schülerinnen und Schüler </a:t>
            </a:r>
            <a:br>
              <a:rPr lang="de-DE" sz="2400" dirty="0" smtClean="0"/>
            </a:br>
            <a:r>
              <a:rPr lang="de-DE" sz="2400" dirty="0" smtClean="0"/>
              <a:t>wesentlich beitragen:</a:t>
            </a:r>
            <a:endParaRPr lang="de-DE" sz="24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437" y="3579454"/>
            <a:ext cx="5017563" cy="327854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3772"/>
            <a:ext cx="2117863" cy="3804228"/>
          </a:xfrm>
          <a:prstGeom prst="rect">
            <a:avLst/>
          </a:prstGeom>
        </p:spPr>
      </p:pic>
      <p:pic>
        <p:nvPicPr>
          <p:cNvPr id="16" name="Bild 15" descr="lesepunkte_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3" y="4821082"/>
            <a:ext cx="1485900" cy="2036919"/>
          </a:xfrm>
          <a:prstGeom prst="rect">
            <a:avLst/>
          </a:prstGeom>
        </p:spPr>
      </p:pic>
      <p:pic>
        <p:nvPicPr>
          <p:cNvPr id="17" name="Bild 16" descr="Logo WOD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36" y="268414"/>
            <a:ext cx="1783198" cy="2542903"/>
          </a:xfrm>
          <a:prstGeom prst="rect">
            <a:avLst/>
          </a:prstGeom>
        </p:spPr>
      </p:pic>
      <p:pic>
        <p:nvPicPr>
          <p:cNvPr id="18" name="Bild 17" descr="Logo Verein Gegen Vergessen für Demokrati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22" y="2811316"/>
            <a:ext cx="3361513" cy="654050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412" y="3905249"/>
            <a:ext cx="2105025" cy="698500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99672"/>
            <a:ext cx="1926167" cy="1054100"/>
          </a:xfrm>
          <a:prstGeom prst="rect">
            <a:avLst/>
          </a:prstGeom>
        </p:spPr>
      </p:pic>
      <p:pic>
        <p:nvPicPr>
          <p:cNvPr id="24" name="Bild 23" descr="IMG_9126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01" y="4821082"/>
            <a:ext cx="1472259" cy="2036919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"/>
            <a:ext cx="1210733" cy="1862667"/>
          </a:xfrm>
          <a:prstGeom prst="rect">
            <a:avLst/>
          </a:prstGeom>
        </p:spPr>
      </p:pic>
      <p:pic>
        <p:nvPicPr>
          <p:cNvPr id="28" name="Picture 6" descr="logo_LiteraTeens"/>
          <p:cNvPicPr>
            <a:picLocks noChangeAspect="1" noChangeArrowheads="1"/>
          </p:cNvPicPr>
          <p:nvPr/>
        </p:nvPicPr>
        <p:blipFill>
          <a:blip r:embed="rId11" cstate="print"/>
          <a:srcRect l="23086" t="28751" r="29088" b="44342"/>
          <a:stretch>
            <a:fillRect/>
          </a:stretch>
        </p:blipFill>
        <p:spPr bwMode="auto">
          <a:xfrm>
            <a:off x="2296727" y="2319130"/>
            <a:ext cx="2310594" cy="1260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7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hlinkClick r:id="rId4"/>
              </a:rPr>
              <a:t>www.lesepunkte.de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- eine ausgezeichnete Idee !!</a:t>
            </a:r>
            <a:endParaRPr lang="de-DE" dirty="0"/>
          </a:p>
        </p:txBody>
      </p:sp>
      <p:pic>
        <p:nvPicPr>
          <p:cNvPr id="4" name="Lesepunkte 4:201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038" y="1600200"/>
            <a:ext cx="7781925" cy="4525963"/>
          </a:xfrm>
        </p:spPr>
      </p:pic>
    </p:spTree>
    <p:extLst>
      <p:ext uri="{BB962C8B-B14F-4D97-AF65-F5344CB8AC3E}">
        <p14:creationId xmlns:p14="http://schemas.microsoft.com/office/powerpoint/2010/main" val="1622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7" y="92620"/>
            <a:ext cx="6142892" cy="6446245"/>
          </a:xfrm>
        </p:spPr>
      </p:pic>
    </p:spTree>
    <p:extLst>
      <p:ext uri="{BB962C8B-B14F-4D97-AF65-F5344CB8AC3E}">
        <p14:creationId xmlns:p14="http://schemas.microsoft.com/office/powerpoint/2010/main" val="7558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706"/>
            <a:ext cx="4736123" cy="6702212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4" t="27206" r="34602" b="40527"/>
          <a:stretch/>
        </p:blipFill>
        <p:spPr>
          <a:xfrm>
            <a:off x="351692" y="1148862"/>
            <a:ext cx="2555631" cy="239150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20" y="3985846"/>
            <a:ext cx="2255203" cy="25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369" y="274637"/>
            <a:ext cx="8918331" cy="164794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Eine ausgezeichnete Bildungsidee: Hier rezensieren </a:t>
            </a:r>
            <a:r>
              <a:rPr lang="de-DE" dirty="0" err="1" smtClean="0"/>
              <a:t>SchülerInnen</a:t>
            </a:r>
            <a:r>
              <a:rPr lang="de-DE" dirty="0" smtClean="0"/>
              <a:t> für </a:t>
            </a:r>
            <a:r>
              <a:rPr lang="de-DE" dirty="0" err="1" smtClean="0"/>
              <a:t>SchülerInnen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" y="2048610"/>
            <a:ext cx="9718758" cy="2907321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3276600"/>
            <a:ext cx="274320" cy="3048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3276600"/>
            <a:ext cx="274320" cy="3048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030" y="5083909"/>
            <a:ext cx="2363177" cy="12700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69" y="5085862"/>
            <a:ext cx="1143000" cy="12700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868" y="5083909"/>
            <a:ext cx="1422400" cy="1270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077" y="5083909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Schülerrezensionen</a:t>
            </a:r>
            <a:endParaRPr lang="de-DE" dirty="0"/>
          </a:p>
        </p:txBody>
      </p:sp>
      <p:pic>
        <p:nvPicPr>
          <p:cNvPr id="4" name="Ohne Tite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975" y="1600200"/>
            <a:ext cx="8274050" cy="4525963"/>
          </a:xfrm>
        </p:spPr>
      </p:pic>
    </p:spTree>
    <p:extLst>
      <p:ext uri="{BB962C8B-B14F-4D97-AF65-F5344CB8AC3E}">
        <p14:creationId xmlns:p14="http://schemas.microsoft.com/office/powerpoint/2010/main" val="129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Buch- und Filmkritiken, Freistil </a:t>
            </a:r>
            <a:br>
              <a:rPr lang="de-DE" dirty="0" smtClean="0"/>
            </a:br>
            <a:r>
              <a:rPr lang="de-DE" dirty="0" smtClean="0"/>
              <a:t>– alles ist möglich!</a:t>
            </a:r>
            <a:endParaRPr lang="de-DE" dirty="0"/>
          </a:p>
        </p:txBody>
      </p:sp>
      <p:pic>
        <p:nvPicPr>
          <p:cNvPr id="4" name="Pane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4500" y="1600200"/>
            <a:ext cx="6477000" cy="4525963"/>
          </a:xfrm>
        </p:spPr>
      </p:pic>
    </p:spTree>
    <p:extLst>
      <p:ext uri="{BB962C8B-B14F-4D97-AF65-F5344CB8AC3E}">
        <p14:creationId xmlns:p14="http://schemas.microsoft.com/office/powerpoint/2010/main" val="13103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Lese- und Schreibförderung </a:t>
            </a:r>
            <a:br>
              <a:rPr lang="de-DE" dirty="0" smtClean="0"/>
            </a:br>
            <a:r>
              <a:rPr lang="de-DE" dirty="0" smtClean="0"/>
              <a:t>an der </a:t>
            </a:r>
            <a:r>
              <a:rPr lang="de-DE" dirty="0" err="1" smtClean="0"/>
              <a:t>LuO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6271185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/>
              <a:t>5. Klasse</a:t>
            </a:r>
            <a:r>
              <a:rPr lang="de-DE" dirty="0" smtClean="0"/>
              <a:t>: Lesenacht, Einführung der Lesepässe, Klassenlektüre, Leseverständnistests</a:t>
            </a:r>
          </a:p>
          <a:p>
            <a:r>
              <a:rPr lang="de-DE" b="1" dirty="0" smtClean="0"/>
              <a:t>5.-12. Klasse</a:t>
            </a:r>
            <a:r>
              <a:rPr lang="de-DE" dirty="0" smtClean="0"/>
              <a:t>: AG Kreatives Schreiben + Literaturwettbewerb</a:t>
            </a:r>
          </a:p>
          <a:p>
            <a:r>
              <a:rPr lang="de-DE" b="1" dirty="0" smtClean="0"/>
              <a:t>6. Klasse</a:t>
            </a:r>
            <a:r>
              <a:rPr lang="de-DE" dirty="0" smtClean="0"/>
              <a:t>: Buchvorstellungen, Autorenlesung mit Gabriele Beyerlein --Vorlesewettbewerb der ganzen Stufe: jeder stellt ein Buch seiner Wahl vor; die Klassensieger treten vor der ganzen Stufe und einer Jury an</a:t>
            </a:r>
          </a:p>
          <a:p>
            <a:r>
              <a:rPr lang="de-DE" b="1" dirty="0" smtClean="0"/>
              <a:t>7. Klasse</a:t>
            </a:r>
            <a:r>
              <a:rPr lang="de-DE" dirty="0" smtClean="0"/>
              <a:t>: Einführung von </a:t>
            </a:r>
            <a:r>
              <a:rPr lang="de-DE" dirty="0" err="1" smtClean="0"/>
              <a:t>Antolin</a:t>
            </a:r>
            <a:r>
              <a:rPr lang="de-DE" dirty="0" smtClean="0"/>
              <a:t> + Inhaltsangabe im DU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 smtClean="0"/>
              <a:t>Ab 8. Klasse</a:t>
            </a:r>
            <a:r>
              <a:rPr lang="de-DE" dirty="0" smtClean="0"/>
              <a:t>: </a:t>
            </a:r>
            <a:r>
              <a:rPr lang="de-DE" dirty="0" err="1" smtClean="0"/>
              <a:t>LiteraTeens</a:t>
            </a:r>
            <a:r>
              <a:rPr lang="de-DE" dirty="0" smtClean="0"/>
              <a:t>-AG: Rezensionen, Berichte für das Online-Portal der Uni Köln: </a:t>
            </a:r>
            <a:r>
              <a:rPr lang="de-DE" dirty="0" err="1" smtClean="0"/>
              <a:t>www.lesepunkte.de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Einige unserer Kooperationspartner im Bereich der kulturellen Praxis und der historisch-politischen Bildung: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Bundesweiter Vorlesewettbewerb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Gabriele Beyerlein, Mirjam Pressler, Peter Härtling...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>
                <a:hlinkClick r:id="rId2"/>
              </a:rPr>
              <a:t>www.antolin.de</a:t>
            </a:r>
            <a:endParaRPr lang="de-DE" dirty="0" smtClean="0"/>
          </a:p>
          <a:p>
            <a:pPr marL="285750" indent="-285750">
              <a:buFont typeface="Wingdings" charset="2"/>
              <a:buChar char="ü"/>
            </a:pPr>
            <a:endParaRPr lang="de-DE" dirty="0"/>
          </a:p>
          <a:p>
            <a:pPr marL="285750" indent="-285750">
              <a:buFont typeface="Wingdings" charset="2"/>
              <a:buChar char="ü"/>
            </a:pPr>
            <a:endParaRPr lang="de-DE" dirty="0" smtClean="0"/>
          </a:p>
          <a:p>
            <a:pPr marL="285750" indent="-285750">
              <a:buFont typeface="Wingdings" charset="2"/>
              <a:buChar char="ü"/>
            </a:pPr>
            <a:endParaRPr lang="de-DE" dirty="0"/>
          </a:p>
          <a:p>
            <a:pPr marL="285750" indent="-285750">
              <a:buFont typeface="Wingdings" charset="2"/>
              <a:buChar char="ü"/>
            </a:pPr>
            <a:endParaRPr lang="de-DE" dirty="0" smtClean="0"/>
          </a:p>
          <a:p>
            <a:pPr marL="285750" indent="-285750">
              <a:buFont typeface="Wingdings" charset="2"/>
              <a:buChar char="ü"/>
            </a:pPr>
            <a:endParaRPr lang="de-DE" dirty="0"/>
          </a:p>
          <a:p>
            <a:pPr marL="285750" indent="-285750">
              <a:buFont typeface="Wingdings" charset="2"/>
              <a:buChar char="ü"/>
            </a:pPr>
            <a:r>
              <a:rPr lang="de-DE" dirty="0" smtClean="0">
                <a:hlinkClick r:id="rId3"/>
              </a:rPr>
              <a:t>www.lesepunkte.de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6" name="Bild 5" descr="lesepunkte_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94" y="4887608"/>
            <a:ext cx="1121608" cy="153753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482" y="3149454"/>
            <a:ext cx="2523445" cy="12880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19735" y="57971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Picture 6" descr="logo_LiteraTeens"/>
          <p:cNvPicPr>
            <a:picLocks noChangeAspect="1" noChangeArrowheads="1"/>
          </p:cNvPicPr>
          <p:nvPr/>
        </p:nvPicPr>
        <p:blipFill>
          <a:blip r:embed="rId6" cstate="print"/>
          <a:srcRect l="23086" t="28751" r="29088" b="44342"/>
          <a:stretch>
            <a:fillRect/>
          </a:stretch>
        </p:blipFill>
        <p:spPr bwMode="auto">
          <a:xfrm>
            <a:off x="64493" y="5164818"/>
            <a:ext cx="2310594" cy="1260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5900" y="3218039"/>
            <a:ext cx="8420100" cy="1470025"/>
          </a:xfrm>
        </p:spPr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970" y="4312324"/>
            <a:ext cx="1485900" cy="2286000"/>
          </a:xfrm>
          <a:prstGeom prst="rect">
            <a:avLst/>
          </a:prstGeom>
        </p:spPr>
      </p:pic>
      <p:pic>
        <p:nvPicPr>
          <p:cNvPr id="5" name="Picture 6" descr="logo_LiteraTeens"/>
          <p:cNvPicPr>
            <a:picLocks noChangeAspect="1" noChangeArrowheads="1"/>
          </p:cNvPicPr>
          <p:nvPr/>
        </p:nvPicPr>
        <p:blipFill>
          <a:blip r:embed="rId3" cstate="print"/>
          <a:srcRect l="23086" t="28751" r="29088" b="44342"/>
          <a:stretch>
            <a:fillRect/>
          </a:stretch>
        </p:blipFill>
        <p:spPr bwMode="auto">
          <a:xfrm>
            <a:off x="5002419" y="5139946"/>
            <a:ext cx="2310594" cy="1260324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92369" y="5087815"/>
            <a:ext cx="4173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Tagung </a:t>
            </a:r>
            <a:r>
              <a:rPr lang="de-DE" dirty="0" err="1" smtClean="0"/>
              <a:t>SchreibKunst</a:t>
            </a:r>
            <a:r>
              <a:rPr lang="de-DE" dirty="0" smtClean="0"/>
              <a:t> II  </a:t>
            </a:r>
            <a:r>
              <a:rPr lang="de-DE" dirty="0" smtClean="0"/>
              <a:t>am </a:t>
            </a:r>
            <a:r>
              <a:rPr lang="de-DE" dirty="0" smtClean="0"/>
              <a:t>12.10.2016</a:t>
            </a:r>
          </a:p>
          <a:p>
            <a:r>
              <a:rPr lang="de-DE" dirty="0" smtClean="0"/>
              <a:t>in </a:t>
            </a:r>
            <a:r>
              <a:rPr lang="de-DE" dirty="0"/>
              <a:t>Marburg</a:t>
            </a:r>
          </a:p>
          <a:p>
            <a:endParaRPr lang="de-DE" dirty="0" smtClean="0"/>
          </a:p>
          <a:p>
            <a:r>
              <a:rPr lang="de-DE" dirty="0" smtClean="0"/>
              <a:t>Fragen und Hinweise an:</a:t>
            </a:r>
          </a:p>
          <a:p>
            <a:r>
              <a:rPr lang="de-DE" dirty="0" err="1" smtClean="0"/>
              <a:t>margit.sachse@luo-darmstadt.eu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646935"/>
            <a:ext cx="3012831" cy="3012831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13" y="246672"/>
            <a:ext cx="2255203" cy="25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5" y="2153816"/>
            <a:ext cx="1755428" cy="22750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576" y="456502"/>
            <a:ext cx="3582730" cy="978597"/>
          </a:xfrm>
        </p:spPr>
        <p:txBody>
          <a:bodyPr/>
          <a:lstStyle/>
          <a:p>
            <a:r>
              <a:rPr lang="de-DE" dirty="0" smtClean="0"/>
              <a:t>Lese- und Schreibförderung </a:t>
            </a:r>
            <a:br>
              <a:rPr lang="de-DE" dirty="0" smtClean="0"/>
            </a:br>
            <a:r>
              <a:rPr lang="de-DE" dirty="0" smtClean="0"/>
              <a:t>an der </a:t>
            </a:r>
            <a:r>
              <a:rPr lang="de-DE" dirty="0" err="1" smtClean="0"/>
              <a:t>LuO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Einige unserer Kooperationspartner im Bereich der kulturellen Praxis und der historisch-politischen Bildung: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6" name="Bild 5" descr="IMG_91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6" y="4428850"/>
            <a:ext cx="1755757" cy="2429150"/>
          </a:xfrm>
          <a:prstGeom prst="rect">
            <a:avLst/>
          </a:prstGeom>
        </p:spPr>
      </p:pic>
      <p:pic>
        <p:nvPicPr>
          <p:cNvPr id="8" name="Bild 7" descr="Logo Verein Gegen Vergessen für Demokrati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95" y="4624682"/>
            <a:ext cx="3361513" cy="654050"/>
          </a:xfrm>
          <a:prstGeom prst="rect">
            <a:avLst/>
          </a:prstGeom>
        </p:spPr>
      </p:pic>
      <p:pic>
        <p:nvPicPr>
          <p:cNvPr id="9" name="Bild 8" descr="Logo WOD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9" y="2069143"/>
            <a:ext cx="1690556" cy="2410792"/>
          </a:xfrm>
          <a:prstGeom prst="rect">
            <a:avLst/>
          </a:prstGeom>
        </p:spPr>
      </p:pic>
      <p:pic>
        <p:nvPicPr>
          <p:cNvPr id="10" name="Bild 9" descr="DARMSTADT-Logo_rgb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0" y="5760244"/>
            <a:ext cx="2553285" cy="843756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280" y="5410994"/>
            <a:ext cx="2105025" cy="6985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68271" y="273051"/>
            <a:ext cx="5537729" cy="6480362"/>
          </a:xfrm>
        </p:spPr>
        <p:txBody>
          <a:bodyPr>
            <a:normAutofit fontScale="62500" lnSpcReduction="20000"/>
          </a:bodyPr>
          <a:lstStyle/>
          <a:p>
            <a:r>
              <a:rPr lang="de-DE" b="1" dirty="0" smtClean="0"/>
              <a:t>9.Klasse</a:t>
            </a:r>
            <a:r>
              <a:rPr lang="de-DE" dirty="0" smtClean="0"/>
              <a:t>: Schreibkonferenzen im DU + Fortführung der </a:t>
            </a:r>
            <a:r>
              <a:rPr lang="de-DE" dirty="0" err="1" smtClean="0"/>
              <a:t>Rezensententätigkeit</a:t>
            </a:r>
            <a:r>
              <a:rPr lang="de-DE" dirty="0"/>
              <a:t> </a:t>
            </a:r>
            <a:r>
              <a:rPr lang="de-DE" dirty="0" smtClean="0"/>
              <a:t>+ Mitarbeit bei Tandem-Projekten mit verschiedenen Kooperationspartnern: Lesungen + Historische Projekte „Gegen das Vergessen“ + Vermittlungsarbeit im Museum</a:t>
            </a:r>
          </a:p>
          <a:p>
            <a:r>
              <a:rPr lang="de-DE" b="1" dirty="0" smtClean="0"/>
              <a:t>Im GU</a:t>
            </a:r>
            <a:r>
              <a:rPr lang="de-DE" dirty="0" smtClean="0"/>
              <a:t>: Vorstellung der Aufgabenformate des Geschichtswettbewerbs des Bundespräsidenten</a:t>
            </a:r>
          </a:p>
          <a:p>
            <a:r>
              <a:rPr lang="de-DE" b="1" dirty="0" smtClean="0"/>
              <a:t>In der Oberstufe</a:t>
            </a:r>
            <a:r>
              <a:rPr lang="de-DE" dirty="0" smtClean="0"/>
              <a:t>:</a:t>
            </a:r>
            <a:r>
              <a:rPr lang="de-DE" dirty="0"/>
              <a:t> </a:t>
            </a:r>
            <a:r>
              <a:rPr lang="de-DE" dirty="0" smtClean="0"/>
              <a:t>Historisch-politische Studienreisen + Exkursionen</a:t>
            </a:r>
          </a:p>
          <a:p>
            <a:r>
              <a:rPr lang="de-DE" dirty="0" smtClean="0"/>
              <a:t>Zunehmend selbstständigere Gestaltung von Projekten „Schüler gegen das Vergessen“ </a:t>
            </a:r>
          </a:p>
          <a:p>
            <a:r>
              <a:rPr lang="de-DE" dirty="0" smtClean="0"/>
              <a:t>Forschendes Lernen und Selbstgesteuertes Lernen im GU, Projekte, Facharbeiten, BLLs</a:t>
            </a:r>
          </a:p>
          <a:p>
            <a:r>
              <a:rPr lang="de-DE" dirty="0" smtClean="0"/>
              <a:t>bis hin zu eigenständiger Vorbereitung, Durchführung und Dokumentation von Zeitzeugeninterviews, Stadtrundgängen, Podiumsdiskussionen + Museumsführungen</a:t>
            </a:r>
          </a:p>
          <a:p>
            <a:r>
              <a:rPr lang="de-DE" dirty="0" smtClean="0"/>
              <a:t>Parallel möglich: Schreibberatung mit Studierenden der TU Darmstadt</a:t>
            </a:r>
          </a:p>
          <a:p>
            <a:r>
              <a:rPr lang="de-DE" dirty="0" smtClean="0"/>
              <a:t>Präsentationen und BLL im </a:t>
            </a:r>
            <a:r>
              <a:rPr lang="de-DE" b="1" dirty="0" smtClean="0"/>
              <a:t>Abitur</a:t>
            </a:r>
            <a:endParaRPr lang="de-DE" b="1" dirty="0"/>
          </a:p>
        </p:txBody>
      </p:sp>
      <p:pic>
        <p:nvPicPr>
          <p:cNvPr id="16" name="Bild 15" descr="lesepunkte_Logo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53" y="5416686"/>
            <a:ext cx="975121" cy="13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 Gang durch die Jahrgangsstufen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54546"/>
            <a:ext cx="9906000" cy="5541819"/>
          </a:xfrm>
        </p:spPr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Unterstufe:		</a:t>
            </a:r>
          </a:p>
          <a:p>
            <a:pPr lvl="1"/>
            <a:r>
              <a:rPr lang="de-DE" dirty="0" smtClean="0"/>
              <a:t>Vermittlung der grundlegenden Kompetenzen des Deutschunterrichts: </a:t>
            </a:r>
          </a:p>
          <a:p>
            <a:pPr lvl="1"/>
            <a:r>
              <a:rPr lang="de-DE" dirty="0" smtClean="0"/>
              <a:t>Sprechen, Lesen und Schreiben</a:t>
            </a:r>
          </a:p>
          <a:p>
            <a:pPr lvl="2"/>
            <a:endParaRPr lang="de-DE" dirty="0" smtClean="0"/>
          </a:p>
          <a:p>
            <a:r>
              <a:rPr lang="de-DE" b="1" dirty="0" smtClean="0"/>
              <a:t>Mittelstufe:</a:t>
            </a:r>
          </a:p>
          <a:p>
            <a:pPr lvl="1"/>
            <a:r>
              <a:rPr lang="de-DE" dirty="0" smtClean="0"/>
              <a:t>Vertiefung der Lese- und Schreibkompetenz</a:t>
            </a:r>
          </a:p>
          <a:p>
            <a:pPr lvl="1"/>
            <a:r>
              <a:rPr lang="de-DE" dirty="0" smtClean="0"/>
              <a:t>Vermittlung historischer Fachkompetenz im Geschichtsunterricht</a:t>
            </a:r>
          </a:p>
          <a:p>
            <a:pPr lvl="1"/>
            <a:r>
              <a:rPr lang="de-DE" dirty="0" smtClean="0"/>
              <a:t>In allen Fächern: Vermittlung fachlicher und überfachlicher Kompetenzen (vgl. Bildungsstandards)</a:t>
            </a:r>
          </a:p>
          <a:p>
            <a:pPr lvl="1"/>
            <a:r>
              <a:rPr lang="de-DE" dirty="0" smtClean="0"/>
              <a:t>Anbahnung der Medienkompetenz zur adressatengerechten  Vermittlung von Inhalten und Botschaften</a:t>
            </a:r>
          </a:p>
          <a:p>
            <a:pPr lvl="1"/>
            <a:r>
              <a:rPr lang="de-DE" dirty="0" smtClean="0"/>
              <a:t>Vertiefung von fachlichem Wissen (Kulturelle Praxis und Historisch-politische Bildung) </a:t>
            </a:r>
          </a:p>
          <a:p>
            <a:pPr lvl="1"/>
            <a:r>
              <a:rPr lang="de-DE" dirty="0" smtClean="0"/>
              <a:t>Anbahnung der Bereitschaft zu gesellschaftlichem Engagement</a:t>
            </a:r>
          </a:p>
          <a:p>
            <a:pPr lvl="1"/>
            <a:endParaRPr lang="de-DE" dirty="0" smtClean="0"/>
          </a:p>
          <a:p>
            <a:r>
              <a:rPr lang="de-DE" b="1" dirty="0" smtClean="0"/>
              <a:t>Oberstufe:</a:t>
            </a:r>
          </a:p>
          <a:p>
            <a:pPr lvl="1"/>
            <a:r>
              <a:rPr lang="de-DE" dirty="0" smtClean="0"/>
              <a:t>Projektarbeit und individualisierendes Lernen im Geschichtsunterricht</a:t>
            </a:r>
          </a:p>
          <a:p>
            <a:pPr lvl="1"/>
            <a:r>
              <a:rPr lang="de-DE" dirty="0" smtClean="0"/>
              <a:t>Forschendes Lernen und Wettbewerbskultur (</a:t>
            </a:r>
            <a:r>
              <a:rPr lang="de-DE" dirty="0" err="1" smtClean="0"/>
              <a:t>z</a:t>
            </a:r>
            <a:r>
              <a:rPr lang="de-DE" dirty="0"/>
              <a:t> </a:t>
            </a:r>
            <a:r>
              <a:rPr lang="de-DE" dirty="0" smtClean="0"/>
              <a:t>B Geschichtswettbewerb des Bundespräsidenten, Präsentationen, BLL)</a:t>
            </a:r>
          </a:p>
          <a:p>
            <a:pPr lvl="1"/>
            <a:r>
              <a:rPr lang="de-DE" dirty="0" smtClean="0"/>
              <a:t>Lernen durch Engagement (Service-Learning, Lernen durch Lehren Student </a:t>
            </a:r>
            <a:r>
              <a:rPr lang="de-DE" dirty="0" err="1" smtClean="0"/>
              <a:t>docents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Adressatengerechte Anwendung von Fachwissen in realen Vermittlungssituationen der kulturellen Praxis und der historisch-politischen Bildung</a:t>
            </a:r>
          </a:p>
          <a:p>
            <a:pPr lvl="1"/>
            <a:r>
              <a:rPr lang="de-DE" dirty="0" smtClean="0"/>
              <a:t>Tandem-Projektarbeit mit außerschulischen Partnern (Lernen von den Besten + </a:t>
            </a:r>
            <a:r>
              <a:rPr lang="de-DE" dirty="0" err="1" smtClean="0"/>
              <a:t>Know-How</a:t>
            </a:r>
            <a:r>
              <a:rPr lang="de-DE" dirty="0" smtClean="0"/>
              <a:t>-Transfer)</a:t>
            </a:r>
          </a:p>
          <a:p>
            <a:pPr lvl="1"/>
            <a:r>
              <a:rPr lang="de-DE" dirty="0" smtClean="0"/>
              <a:t>Vermittlungskompetenz und gesellschaftliches Engagement innerhalb und außerhalb der Schule</a:t>
            </a:r>
          </a:p>
        </p:txBody>
      </p:sp>
    </p:spTree>
    <p:extLst>
      <p:ext uri="{BB962C8B-B14F-4D97-AF65-F5344CB8AC3E}">
        <p14:creationId xmlns:p14="http://schemas.microsoft.com/office/powerpoint/2010/main" val="42791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420906"/>
          </a:xfrm>
        </p:spPr>
        <p:txBody>
          <a:bodyPr>
            <a:noAutofit/>
          </a:bodyPr>
          <a:lstStyle/>
          <a:p>
            <a:r>
              <a:rPr lang="de-DE" sz="2400" dirty="0" smtClean="0"/>
              <a:t>Neue Lernkultur:</a:t>
            </a:r>
            <a:br>
              <a:rPr lang="de-DE" sz="2400" dirty="0" smtClean="0"/>
            </a:br>
            <a:r>
              <a:rPr lang="de-DE" sz="2400" dirty="0" smtClean="0"/>
              <a:t> Kombination von fachlichem Lernen und gesellschaftlichem Engagement auf der Basis einer auf Kompetenzzuwachs angelegten Lese-, Schreib- und Mediendidaktik</a:t>
            </a:r>
            <a:endParaRPr lang="de-DE" sz="24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495300" y="2310025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e Legende 4"/>
          <p:cNvSpPr/>
          <p:nvPr/>
        </p:nvSpPr>
        <p:spPr>
          <a:xfrm>
            <a:off x="6692288" y="1695545"/>
            <a:ext cx="2968563" cy="1897809"/>
          </a:xfrm>
          <a:prstGeom prst="wedgeEllipseCallout">
            <a:avLst>
              <a:gd name="adj1" fmla="val -80809"/>
              <a:gd name="adj2" fmla="val 2545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²"/>
            </a:pPr>
            <a:r>
              <a:rPr lang="de-DE" sz="1600" dirty="0" smtClean="0"/>
              <a:t>Lektüre</a:t>
            </a:r>
          </a:p>
          <a:p>
            <a:pPr marL="285750" indent="-285750">
              <a:buFont typeface="Wingdings" charset="2"/>
              <a:buChar char="²"/>
            </a:pPr>
            <a:r>
              <a:rPr lang="de-DE" sz="1600" dirty="0" smtClean="0"/>
              <a:t>Buchvorstellung</a:t>
            </a:r>
          </a:p>
          <a:p>
            <a:pPr marL="285750" indent="-285750">
              <a:buFont typeface="Wingdings" charset="2"/>
              <a:buChar char="²"/>
            </a:pPr>
            <a:r>
              <a:rPr lang="de-DE" sz="1600" dirty="0" smtClean="0"/>
              <a:t>Argumentieren</a:t>
            </a:r>
          </a:p>
          <a:p>
            <a:pPr marL="285750" indent="-285750">
              <a:buFont typeface="Wingdings" charset="2"/>
              <a:buChar char="²"/>
            </a:pPr>
            <a:r>
              <a:rPr lang="de-DE" sz="1600" dirty="0" smtClean="0"/>
              <a:t>Inhaltsangabe</a:t>
            </a:r>
          </a:p>
          <a:p>
            <a:pPr marL="285750" indent="-285750">
              <a:buFont typeface="Wingdings" charset="2"/>
              <a:buChar char="²"/>
            </a:pPr>
            <a:r>
              <a:rPr lang="de-DE" sz="1600" dirty="0" smtClean="0"/>
              <a:t>Rezension</a:t>
            </a:r>
            <a:endParaRPr lang="de-DE" sz="1600" dirty="0"/>
          </a:p>
        </p:txBody>
      </p:sp>
      <p:sp>
        <p:nvSpPr>
          <p:cNvPr id="6" name="Ovale Legende 5"/>
          <p:cNvSpPr/>
          <p:nvPr/>
        </p:nvSpPr>
        <p:spPr>
          <a:xfrm>
            <a:off x="0" y="1750837"/>
            <a:ext cx="3884706" cy="2360425"/>
          </a:xfrm>
          <a:prstGeom prst="wedgeEllipseCallout">
            <a:avLst>
              <a:gd name="adj1" fmla="val 47209"/>
              <a:gd name="adj2" fmla="val 502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ea"/>
              <a:buAutoNum type="circleNumDbPlain"/>
            </a:pPr>
            <a:r>
              <a:rPr lang="de-DE" dirty="0" smtClean="0"/>
              <a:t>Schüler schreiben </a:t>
            </a:r>
          </a:p>
          <a:p>
            <a:r>
              <a:rPr lang="de-DE" dirty="0"/>
              <a:t>	</a:t>
            </a:r>
            <a:r>
              <a:rPr lang="de-DE" dirty="0" smtClean="0"/>
              <a:t>für Schüler</a:t>
            </a:r>
          </a:p>
          <a:p>
            <a:pPr marL="342900" indent="-342900">
              <a:buFont typeface="+mj-ea"/>
              <a:buAutoNum type="circleNumDbPlain"/>
            </a:pPr>
            <a:r>
              <a:rPr lang="de-DE" dirty="0" smtClean="0"/>
              <a:t>Schüler gegen das Vergessen</a:t>
            </a:r>
          </a:p>
          <a:p>
            <a:pPr marL="342900" indent="-342900">
              <a:buFont typeface="+mj-ea"/>
              <a:buAutoNum type="circleNumDbPlain"/>
            </a:pPr>
            <a:r>
              <a:rPr lang="de-DE" dirty="0" smtClean="0"/>
              <a:t>Schüler als </a:t>
            </a:r>
            <a:r>
              <a:rPr lang="de-DE" dirty="0" err="1" smtClean="0"/>
              <a:t>MuseumsGuides</a:t>
            </a:r>
            <a:r>
              <a:rPr lang="de-DE" dirty="0" smtClean="0"/>
              <a:t> (Kulturvermittler)</a:t>
            </a:r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275166" y="5028105"/>
            <a:ext cx="3389406" cy="1807882"/>
          </a:xfrm>
          <a:prstGeom prst="wedgeEllipseCallout">
            <a:avLst>
              <a:gd name="adj1" fmla="val 88094"/>
              <a:gd name="adj2" fmla="val -4659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Service-Learning</a:t>
            </a:r>
          </a:p>
          <a:p>
            <a:pPr algn="ctr"/>
            <a:r>
              <a:rPr lang="de-DE" dirty="0" smtClean="0"/>
              <a:t>in Kooperation mit außerschulischen Projektpartnern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>
            <a:off x="7881174" y="6121801"/>
            <a:ext cx="105994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Abitur</a:t>
            </a:r>
            <a:endParaRPr lang="de-DE" dirty="0"/>
          </a:p>
        </p:txBody>
      </p:sp>
      <p:sp>
        <p:nvSpPr>
          <p:cNvPr id="9" name="Ovale Legende 8"/>
          <p:cNvSpPr/>
          <p:nvPr/>
        </p:nvSpPr>
        <p:spPr>
          <a:xfrm>
            <a:off x="7304425" y="3593353"/>
            <a:ext cx="2601575" cy="1809920"/>
          </a:xfrm>
          <a:prstGeom prst="wedgeEllipseCallout">
            <a:avLst>
              <a:gd name="adj1" fmla="val -142023"/>
              <a:gd name="adj2" fmla="val 3140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/>
              <a:t>Publikationen </a:t>
            </a:r>
            <a:r>
              <a:rPr lang="de-DE" sz="1400" dirty="0" smtClean="0"/>
              <a:t> </a:t>
            </a:r>
            <a:r>
              <a:rPr lang="de-DE" sz="1600" dirty="0" smtClean="0"/>
              <a:t>Engagement als Moderatoren, Guides und Juniorbotschafter</a:t>
            </a:r>
            <a:endParaRPr lang="de-DE" sz="1600" dirty="0"/>
          </a:p>
        </p:txBody>
      </p:sp>
      <p:sp>
        <p:nvSpPr>
          <p:cNvPr id="10" name="Smiley 9"/>
          <p:cNvSpPr/>
          <p:nvPr/>
        </p:nvSpPr>
        <p:spPr>
          <a:xfrm>
            <a:off x="9048331" y="5944125"/>
            <a:ext cx="724738" cy="66230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5. Klasse: Lesenacht und </a:t>
            </a:r>
            <a:r>
              <a:rPr lang="de-DE" dirty="0" err="1" smtClean="0"/>
              <a:t>Lesepass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in der 5. Klasse ermöglicht eine Lesenacht das Kennenlernen der Klasse untereinander und den Austausch über Leseerfahrungen und –</a:t>
            </a:r>
            <a:r>
              <a:rPr lang="de-DE" dirty="0" err="1" smtClean="0"/>
              <a:t>vorlieben</a:t>
            </a:r>
            <a:endParaRPr lang="de-DE" dirty="0" smtClean="0"/>
          </a:p>
          <a:p>
            <a:r>
              <a:rPr lang="de-DE" dirty="0" smtClean="0"/>
              <a:t>Jedes Kind bringt ein Buch seiner Wahl mit</a:t>
            </a:r>
          </a:p>
          <a:p>
            <a:r>
              <a:rPr lang="de-DE" dirty="0" smtClean="0"/>
              <a:t>Bewegung in der Natur</a:t>
            </a:r>
          </a:p>
          <a:p>
            <a:r>
              <a:rPr lang="de-DE" dirty="0" smtClean="0"/>
              <a:t>gemeinsames Vorleseerlebnis am Kamin (Deutschlehrkräfte oder Autoren lesen vor)</a:t>
            </a:r>
          </a:p>
          <a:p>
            <a:r>
              <a:rPr lang="de-DE" dirty="0" smtClean="0"/>
              <a:t>Gespräche über Bücher und Lesevorlieben</a:t>
            </a:r>
          </a:p>
          <a:p>
            <a:r>
              <a:rPr lang="de-DE" dirty="0" smtClean="0"/>
              <a:t>Einführung des Lesepasses, in den kontinuierlich die gelesenen Bücher (mit persönlicher Bewertung) eingetragen werden (+ positiv für Sonstige Mitarbeitsnote in Deutsch)</a:t>
            </a:r>
          </a:p>
        </p:txBody>
      </p:sp>
    </p:spTree>
    <p:extLst>
      <p:ext uri="{BB962C8B-B14F-4D97-AF65-F5344CB8AC3E}">
        <p14:creationId xmlns:p14="http://schemas.microsoft.com/office/powerpoint/2010/main" val="4436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smtClean="0"/>
              <a:t>6. Klasse: Vorlesewettbewerb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In der 6. Klasse stellt in jeder Klasse jedes Kind ein Jugendbuch seiner Wahl vor:</a:t>
            </a:r>
          </a:p>
          <a:p>
            <a:pPr lvl="1"/>
            <a:r>
              <a:rPr lang="de-DE" dirty="0" smtClean="0"/>
              <a:t>Kurze Vorstellung des Buches und des Autors</a:t>
            </a:r>
          </a:p>
          <a:p>
            <a:pPr lvl="1"/>
            <a:r>
              <a:rPr lang="de-DE" dirty="0" smtClean="0"/>
              <a:t>Eine kurze Textstelle wird vorgelesen</a:t>
            </a:r>
          </a:p>
          <a:p>
            <a:pPr lvl="1"/>
            <a:r>
              <a:rPr lang="de-DE" dirty="0" smtClean="0"/>
              <a:t>Das Kind begründet, warum das Buch lesenswert ist</a:t>
            </a:r>
          </a:p>
          <a:p>
            <a:r>
              <a:rPr lang="de-DE" dirty="0" smtClean="0"/>
              <a:t>Die dabei ermittelten Klassensieger treten gegeneinander im schulinternen Vorlesewettbewerb der Jg. 6 an. Der Schulsieger kann in der Stadt, im Kreis und im Land weiter aufsteigen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63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6. Klasse: Autorenlesung zur methodischen Vorbereitung des Vorlesewettbewerbs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b="1" dirty="0"/>
              <a:t>Lernen von den Besten</a:t>
            </a:r>
            <a:r>
              <a:rPr lang="de-DE" dirty="0"/>
              <a:t>: eine echte Darmstädter Kinder- und Jugendbuchautorin, Gabriele Beyerlein, stellt den </a:t>
            </a:r>
            <a:r>
              <a:rPr lang="de-DE" dirty="0" smtClean="0"/>
              <a:t>6. Klassen im </a:t>
            </a:r>
            <a:r>
              <a:rPr lang="de-DE" dirty="0"/>
              <a:t>Rahmen einer </a:t>
            </a:r>
            <a:r>
              <a:rPr lang="de-DE" dirty="0" smtClean="0"/>
              <a:t>Lesung </a:t>
            </a:r>
            <a:r>
              <a:rPr lang="de-DE" dirty="0"/>
              <a:t>aus einem ihrer Jugendbücher ihre Arbeit als Autorin und die Kunst des gelungenen Vorlesens vor</a:t>
            </a:r>
          </a:p>
          <a:p>
            <a:pPr lvl="1"/>
            <a:r>
              <a:rPr lang="de-DE" dirty="0"/>
              <a:t>Vorstellung eines Jugendbuches</a:t>
            </a:r>
          </a:p>
          <a:p>
            <a:pPr lvl="1"/>
            <a:r>
              <a:rPr lang="de-DE" dirty="0"/>
              <a:t>Gespräch über Arbeit einer Autorin</a:t>
            </a:r>
          </a:p>
          <a:p>
            <a:pPr lvl="1"/>
            <a:r>
              <a:rPr lang="de-DE" dirty="0"/>
              <a:t>Gespräch über Vorlesetechniken</a:t>
            </a:r>
          </a:p>
          <a:p>
            <a:r>
              <a:rPr lang="de-DE" dirty="0"/>
              <a:t>Schülerinnen und Schüler besprechen in ihren Klassen das Erlebte, schreiben Berichte darüber und formulieren Regeln für gutes Vorlesen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7" y="1101969"/>
            <a:ext cx="3908135" cy="5528015"/>
          </a:xfrm>
        </p:spPr>
      </p:pic>
    </p:spTree>
    <p:extLst>
      <p:ext uri="{BB962C8B-B14F-4D97-AF65-F5344CB8AC3E}">
        <p14:creationId xmlns:p14="http://schemas.microsoft.com/office/powerpoint/2010/main" val="16899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Macintosh PowerPoint</Application>
  <PresentationFormat>A4-Papier (210x297 mm)</PresentationFormat>
  <Paragraphs>178</Paragraphs>
  <Slides>30</Slides>
  <Notes>1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Calibri</vt:lpstr>
      <vt:lpstr>Wingdings</vt:lpstr>
      <vt:lpstr>Arial</vt:lpstr>
      <vt:lpstr>Office-Design</vt:lpstr>
      <vt:lpstr>PowerPoint-Präsentation</vt:lpstr>
      <vt:lpstr>www.lesepunkte.de</vt:lpstr>
      <vt:lpstr>Lese- und Schreibförderung  an der LuO</vt:lpstr>
      <vt:lpstr>Lese- und Schreibförderung  an der LuO</vt:lpstr>
      <vt:lpstr>Ein Gang durch die Jahrgangsstufen</vt:lpstr>
      <vt:lpstr>Neue Lernkultur:  Kombination von fachlichem Lernen und gesellschaftlichem Engagement auf der Basis einer auf Kompetenzzuwachs angelegten Lese-, Schreib- und Mediendidaktik</vt:lpstr>
      <vt:lpstr>5. Klasse: Lesenacht und Lesepass</vt:lpstr>
      <vt:lpstr>6. Klasse: Vorlesewettbewerb</vt:lpstr>
      <vt:lpstr>6. Klasse: Autorenlesung zur methodischen Vorbereitung des Vorlesewettbewerbs </vt:lpstr>
      <vt:lpstr>Lesungen an der Lichtenbergschule</vt:lpstr>
      <vt:lpstr>7. Klasse: gemeinsame Klassenlektüre, Textverständnis und Kennenlernen der Textsorte „Inhaltsangabe“ </vt:lpstr>
      <vt:lpstr>PowerPoint-Präsentation</vt:lpstr>
      <vt:lpstr>Ein Fallbeispiel</vt:lpstr>
      <vt:lpstr>PowerPoint-Präsentation</vt:lpstr>
      <vt:lpstr>22.4.2009: Einladung der Klasse 7a zum GoEast-Filmfestival  nach Wiesbaden zum Thema „Blinde Lieben“.  Gespräch mit der Festivalleiterin Nadja Rademacher.</vt:lpstr>
      <vt:lpstr>Im Caligari Filmtheater in Wiesbaden: GoEast 2009</vt:lpstr>
      <vt:lpstr>Bis zur Klasse 9 erworbene Kompetenzen: </vt:lpstr>
      <vt:lpstr>Neue Lernkultur:  Kombination von fachlichem Lernen und gesellschaftlichem Engagement auf der Basis einer auf Kompetenzzuwachs angelegten Lese-, Schreib- und Mediendidaktik</vt:lpstr>
      <vt:lpstr>PowerPoint-Präsentation</vt:lpstr>
      <vt:lpstr>PowerPoint-Präsentation</vt:lpstr>
      <vt:lpstr>PowerPoint-Präsentation</vt:lpstr>
      <vt:lpstr>PowerPoint-Präsentation</vt:lpstr>
      <vt:lpstr>Wir danken unseren Kooperationspartnern,  die durch die Schaffung explorativer  Lernsituationen zur Talentförderung unserer Schülerinnen und Schüler  wesentlich beitragen:</vt:lpstr>
      <vt:lpstr>www.lesepunkte.de  - eine ausgezeichnete Idee !!</vt:lpstr>
      <vt:lpstr>PowerPoint-Präsentation</vt:lpstr>
      <vt:lpstr>PowerPoint-Präsentation</vt:lpstr>
      <vt:lpstr>Eine ausgezeichnete Bildungsidee: Hier rezensieren SchülerInnen für SchülerInnen</vt:lpstr>
      <vt:lpstr>Beispiele für Schülerrezensionen</vt:lpstr>
      <vt:lpstr>Buch- und Filmkritiken, Freistil  – alles ist möglich!</vt:lpstr>
      <vt:lpstr>Vielen Dank für Ihre Aufmerksamkeit!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Margit Sachse</dc:creator>
  <cp:lastModifiedBy>Margit Sachse</cp:lastModifiedBy>
  <cp:revision>50</cp:revision>
  <cp:lastPrinted>2014-02-07T11:00:00Z</cp:lastPrinted>
  <dcterms:created xsi:type="dcterms:W3CDTF">2014-01-26T17:17:24Z</dcterms:created>
  <dcterms:modified xsi:type="dcterms:W3CDTF">2016-10-11T22:56:30Z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8784605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